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265" r:id="rId3"/>
    <p:sldId id="271" r:id="rId4"/>
    <p:sldId id="281" r:id="rId5"/>
    <p:sldId id="270" r:id="rId6"/>
    <p:sldId id="272" r:id="rId7"/>
    <p:sldId id="275" r:id="rId8"/>
    <p:sldId id="257" r:id="rId9"/>
    <p:sldId id="298" r:id="rId10"/>
    <p:sldId id="299" r:id="rId11"/>
    <p:sldId id="268" r:id="rId12"/>
    <p:sldId id="284" r:id="rId13"/>
    <p:sldId id="286" r:id="rId14"/>
    <p:sldId id="297" r:id="rId15"/>
    <p:sldId id="288" r:id="rId16"/>
    <p:sldId id="300" r:id="rId17"/>
    <p:sldId id="290" r:id="rId18"/>
    <p:sldId id="293" r:id="rId19"/>
    <p:sldId id="295" r:id="rId20"/>
    <p:sldId id="292" r:id="rId21"/>
    <p:sldId id="283" r:id="rId22"/>
    <p:sldId id="266" r:id="rId23"/>
    <p:sldId id="303" r:id="rId24"/>
    <p:sldId id="289" r:id="rId25"/>
    <p:sldId id="261" r:id="rId26"/>
    <p:sldId id="280" r:id="rId27"/>
    <p:sldId id="296" r:id="rId28"/>
    <p:sldId id="260" r:id="rId29"/>
    <p:sldId id="277" r:id="rId30"/>
    <p:sldId id="285" r:id="rId31"/>
    <p:sldId id="301" r:id="rId32"/>
    <p:sldId id="302" r:id="rId33"/>
  </p:sldIdLst>
  <p:sldSz cx="12192000" cy="6858000"/>
  <p:notesSz cx="6858000" cy="9144000"/>
  <p:defaultTextStyle>
    <a:defPPr>
      <a:defRPr lang="en-US"/>
    </a:defPPr>
    <a:lvl1pPr marL="0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38617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77234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15851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54468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93085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31702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70319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08936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LLAIRET Julien 218595" initials="HJ2" lastIdx="2" clrIdx="0">
    <p:extLst>
      <p:ext uri="{19B8F6BF-5375-455C-9EA6-DF929625EA0E}">
        <p15:presenceInfo xmlns:p15="http://schemas.microsoft.com/office/powerpoint/2012/main" userId="S-1-5-21-1801674531-299502267-839522115-1145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61" autoAdjust="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6A78F-CD01-4143-905A-8C0D53E33D5B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50ED5-91A1-44F5-8F32-8BD753FEAB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409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50ED5-91A1-44F5-8F32-8BD753FEABE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56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50ED5-91A1-44F5-8F32-8BD753FEABE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14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50ED5-91A1-44F5-8F32-8BD753FEABE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73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u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" y="5971213"/>
            <a:ext cx="12191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8" descr="fondCEA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7" y="-40641"/>
            <a:ext cx="12205547" cy="6011852"/>
          </a:xfrm>
          <a:prstGeom prst="rect">
            <a:avLst/>
          </a:prstGeom>
        </p:spPr>
      </p:pic>
      <p:sp>
        <p:nvSpPr>
          <p:cNvPr id="10" name="Titre 3"/>
          <p:cNvSpPr txBox="1">
            <a:spLocks/>
          </p:cNvSpPr>
          <p:nvPr/>
        </p:nvSpPr>
        <p:spPr>
          <a:xfrm>
            <a:off x="1124368" y="3757134"/>
            <a:ext cx="10480896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113036" y="6158143"/>
            <a:ext cx="1037644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24369" y="4461091"/>
            <a:ext cx="8763803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24369" y="5122103"/>
            <a:ext cx="392268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ED1C4103-FF01-4613-BB77-A54429AC18D2}" type="datetime4">
              <a:rPr lang="fr-FR" noProof="0" smtClean="0"/>
              <a:t>28 septembre 2019</a:t>
            </a:fld>
            <a:endParaRPr lang="fr-FR" noProof="0" dirty="0"/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13036" y="5469234"/>
            <a:ext cx="392268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  <p:pic>
        <p:nvPicPr>
          <p:cNvPr id="12" name="Picture 9" descr="cea_logo_small2.jpg">
            <a:extLst>
              <a:ext uri="{FF2B5EF4-FFF2-40B4-BE49-F238E27FC236}">
                <a16:creationId xmlns:a16="http://schemas.microsoft.com/office/drawing/2014/main" id="{61A89C60-6BFE-4912-9B9B-D56E846D5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66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" y="5961053"/>
            <a:ext cx="12191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1" descr="fondCEA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7412"/>
            <a:ext cx="12192000" cy="5998464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359965" y="2277417"/>
            <a:ext cx="6354635" cy="6247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57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400" kern="1200" dirty="0" smtClean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</a:lstStyle>
          <a:p>
            <a:r>
              <a:rPr lang="fr-FR" noProof="0" dirty="0"/>
              <a:t>Merci de votre attention</a:t>
            </a:r>
          </a:p>
        </p:txBody>
      </p:sp>
      <p:sp>
        <p:nvSpPr>
          <p:cNvPr id="10" name="Espace réservé du texte 18"/>
          <p:cNvSpPr>
            <a:spLocks noGrp="1"/>
          </p:cNvSpPr>
          <p:nvPr>
            <p:ph type="body" sz="quarter" idx="10" hasCustomPrompt="1"/>
          </p:nvPr>
        </p:nvSpPr>
        <p:spPr>
          <a:xfrm>
            <a:off x="1322359" y="4403564"/>
            <a:ext cx="9130864" cy="267471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z="1000" b="1" noProof="0" dirty="0">
                <a:solidFill>
                  <a:schemeClr val="tx1"/>
                </a:solidFill>
                <a:latin typeface="Calibri"/>
                <a:cs typeface="Calibri"/>
              </a:rPr>
              <a:t>Crédits photos </a:t>
            </a:r>
            <a:r>
              <a:rPr lang="fr-FR" sz="1000" noProof="0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</a:p>
        </p:txBody>
      </p:sp>
      <p:sp>
        <p:nvSpPr>
          <p:cNvPr id="11" name="Espace réservé du texte 20"/>
          <p:cNvSpPr>
            <a:spLocks noGrp="1"/>
          </p:cNvSpPr>
          <p:nvPr>
            <p:ph type="body" sz="quarter" idx="12" hasCustomPrompt="1"/>
          </p:nvPr>
        </p:nvSpPr>
        <p:spPr>
          <a:xfrm>
            <a:off x="4359965" y="3140287"/>
            <a:ext cx="6285653" cy="405970"/>
          </a:xfrm>
        </p:spPr>
        <p:txBody>
          <a:bodyPr>
            <a:spAutoFit/>
          </a:bodyPr>
          <a:lstStyle>
            <a:lvl1pPr marL="0" indent="0">
              <a:buFontTx/>
              <a:buNone/>
              <a:defRPr lang="fr-FR" sz="2000" kern="1200" smtClean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fr-FR" sz="2000" kern="1200" noProof="0" dirty="0">
                <a:solidFill>
                  <a:schemeClr val="bg1"/>
                </a:solidFill>
                <a:latin typeface="Calibri"/>
                <a:ea typeface="+mn-ea"/>
                <a:cs typeface="Calibri"/>
              </a:rPr>
              <a:t>Mise à jour 20 mai 2019</a:t>
            </a:r>
            <a:endParaRPr lang="fr-FR" noProof="0" dirty="0"/>
          </a:p>
        </p:txBody>
      </p:sp>
      <p:sp>
        <p:nvSpPr>
          <p:cNvPr id="12" name="ZoneTexte 10"/>
          <p:cNvSpPr txBox="1"/>
          <p:nvPr/>
        </p:nvSpPr>
        <p:spPr>
          <a:xfrm>
            <a:off x="1113036" y="6158142"/>
            <a:ext cx="1037644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4339916" y="3564234"/>
            <a:ext cx="392268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  <p:pic>
        <p:nvPicPr>
          <p:cNvPr id="16" name="Picture 9" descr="cea_logo_small2.jpg">
            <a:extLst>
              <a:ext uri="{FF2B5EF4-FFF2-40B4-BE49-F238E27FC236}">
                <a16:creationId xmlns:a16="http://schemas.microsoft.com/office/drawing/2014/main" id="{9ACC02E3-8987-4096-B349-1EDE0C3CF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64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e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" y="5961053"/>
            <a:ext cx="12191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8" descr="fondCEA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480"/>
            <a:ext cx="12192000" cy="5998464"/>
          </a:xfrm>
          <a:prstGeom prst="rect">
            <a:avLst/>
          </a:prstGeom>
        </p:spPr>
      </p:pic>
      <p:sp>
        <p:nvSpPr>
          <p:cNvPr id="16" name="Titre 3"/>
          <p:cNvSpPr txBox="1">
            <a:spLocks/>
          </p:cNvSpPr>
          <p:nvPr/>
        </p:nvSpPr>
        <p:spPr>
          <a:xfrm>
            <a:off x="1124368" y="3757134"/>
            <a:ext cx="10480896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24369" y="4461091"/>
            <a:ext cx="8763803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Annexes</a:t>
            </a:r>
          </a:p>
        </p:txBody>
      </p:sp>
      <p:sp>
        <p:nvSpPr>
          <p:cNvPr id="19" name="ZoneTexte 10"/>
          <p:cNvSpPr txBox="1"/>
          <p:nvPr/>
        </p:nvSpPr>
        <p:spPr>
          <a:xfrm>
            <a:off x="1113036" y="6158142"/>
            <a:ext cx="1037644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20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24369" y="5122103"/>
            <a:ext cx="392268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13 mai 2019</a:t>
            </a:r>
          </a:p>
        </p:txBody>
      </p:sp>
      <p:pic>
        <p:nvPicPr>
          <p:cNvPr id="9" name="Picture 9" descr="cea_logo_small2.jpg">
            <a:extLst>
              <a:ext uri="{FF2B5EF4-FFF2-40B4-BE49-F238E27FC236}">
                <a16:creationId xmlns:a16="http://schemas.microsoft.com/office/drawing/2014/main" id="{E3F4C435-57FD-44D7-87B7-AFBBAF147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965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>
          <a:xfrm>
            <a:off x="14876252" y="8887879"/>
            <a:ext cx="1116345" cy="143565"/>
          </a:xfrm>
        </p:spPr>
        <p:txBody>
          <a:bodyPr/>
          <a:lstStyle/>
          <a:p>
            <a:pPr algn="ctr"/>
            <a:fld id="{854A34C9-9A4B-6445-85E1-F779B5E87362}" type="slidenum">
              <a:rPr lang="fr-FR" sz="933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933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05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ueil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5971213"/>
            <a:ext cx="12191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Picture 8" descr="fondCEA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7" y="-40641"/>
            <a:ext cx="12205547" cy="6011852"/>
          </a:xfrm>
          <a:prstGeom prst="rect">
            <a:avLst/>
          </a:prstGeom>
        </p:spPr>
      </p:pic>
      <p:sp>
        <p:nvSpPr>
          <p:cNvPr id="15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24369" y="4461091"/>
            <a:ext cx="8763803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7" name="Titre 3"/>
          <p:cNvSpPr txBox="1">
            <a:spLocks/>
          </p:cNvSpPr>
          <p:nvPr/>
        </p:nvSpPr>
        <p:spPr>
          <a:xfrm>
            <a:off x="1124368" y="3757134"/>
            <a:ext cx="10480896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ZoneTexte 10"/>
          <p:cNvSpPr txBox="1"/>
          <p:nvPr/>
        </p:nvSpPr>
        <p:spPr>
          <a:xfrm>
            <a:off x="1113036" y="6158142"/>
            <a:ext cx="1037644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4369" y="5122103"/>
            <a:ext cx="392268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B5559CBA-976B-4265-9B41-694881203DBF}" type="datetime4">
              <a:rPr lang="fr-FR" noProof="0" smtClean="0"/>
              <a:t>28 septembre 2019</a:t>
            </a:fld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6829779" y="1143001"/>
            <a:ext cx="3668184" cy="163194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13036" y="5469234"/>
            <a:ext cx="392268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  <p:pic>
        <p:nvPicPr>
          <p:cNvPr id="11" name="Picture 9" descr="cea_logo_small2.jpg">
            <a:extLst>
              <a:ext uri="{FF2B5EF4-FFF2-40B4-BE49-F238E27FC236}">
                <a16:creationId xmlns:a16="http://schemas.microsoft.com/office/drawing/2014/main" id="{68C201E4-093D-4AEE-A767-CB9D97D2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309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s-titre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8E25-E726-4025-924C-073F348D8251}" type="slidenum">
              <a:rPr lang="en-GB" smtClean="0"/>
              <a:t>‹N°›</a:t>
            </a:fld>
            <a:endParaRPr lang="en-GB"/>
          </a:p>
        </p:txBody>
      </p:sp>
      <p:pic>
        <p:nvPicPr>
          <p:cNvPr id="4" name="Picture 1" descr="fondCEA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7412"/>
            <a:ext cx="12192000" cy="599846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1127570" y="4801465"/>
            <a:ext cx="2139247" cy="24929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9" name="Rectangle 8"/>
          <p:cNvSpPr/>
          <p:nvPr/>
        </p:nvSpPr>
        <p:spPr>
          <a:xfrm>
            <a:off x="3" y="5961053"/>
            <a:ext cx="12191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ZoneTexte 10"/>
          <p:cNvSpPr txBox="1"/>
          <p:nvPr/>
        </p:nvSpPr>
        <p:spPr>
          <a:xfrm>
            <a:off x="1113036" y="6158142"/>
            <a:ext cx="1037644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1422400" y="473604"/>
            <a:ext cx="4673600" cy="138264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8460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verture de chapitre avec cham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A0520F-F2B4-4144-B2A0-D31492DE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0C283F-3F6C-463B-B6FF-C5A1120E75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8E25-E726-4025-924C-073F348D8251}" type="slidenum">
              <a:rPr lang="en-GB" smtClean="0"/>
              <a:t>‹N°›</a:t>
            </a:fld>
            <a:endParaRPr lang="en-GB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A0235D1-1CA4-4813-8F9E-8EA6F5F92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8065"/>
            <a:ext cx="12192000" cy="5808504"/>
          </a:xfrm>
          <a:prstGeom prst="rect">
            <a:avLst/>
          </a:prstGeom>
        </p:spPr>
      </p:pic>
      <p:sp>
        <p:nvSpPr>
          <p:cNvPr id="27" name="Titre 4">
            <a:extLst>
              <a:ext uri="{FF2B5EF4-FFF2-40B4-BE49-F238E27FC236}">
                <a16:creationId xmlns:a16="http://schemas.microsoft.com/office/drawing/2014/main" id="{9EB6429C-6B7C-4EE1-B9DC-E41E0338FCE4}"/>
              </a:ext>
            </a:extLst>
          </p:cNvPr>
          <p:cNvSpPr txBox="1">
            <a:spLocks/>
          </p:cNvSpPr>
          <p:nvPr/>
        </p:nvSpPr>
        <p:spPr>
          <a:xfrm>
            <a:off x="6096001" y="2824703"/>
            <a:ext cx="4933951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Espace réservé pour une image  28">
            <a:extLst>
              <a:ext uri="{FF2B5EF4-FFF2-40B4-BE49-F238E27FC236}">
                <a16:creationId xmlns:a16="http://schemas.microsoft.com/office/drawing/2014/main" id="{00B39465-DFB6-4F0B-AD93-34B67A43F556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75259" y="1835212"/>
            <a:ext cx="2029261" cy="195071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05215E8A-C584-469C-8777-F84DF88AD457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2336050" y="1835213"/>
            <a:ext cx="1971551" cy="1184082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33" name="Espace réservé pour une image  32">
            <a:extLst>
              <a:ext uri="{FF2B5EF4-FFF2-40B4-BE49-F238E27FC236}">
                <a16:creationId xmlns:a16="http://schemas.microsoft.com/office/drawing/2014/main" id="{F295F236-0258-44BD-A085-BC26E990060E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446232" y="1835151"/>
            <a:ext cx="1571453" cy="1280980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10F23775-F583-446B-ADBA-A32E31D6D2F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437705" y="3298825"/>
            <a:ext cx="1579355" cy="113810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id="{CBB53359-B79D-4793-A0BA-531D16C92DB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2343153" y="3201989"/>
            <a:ext cx="1955921" cy="583936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9" name="Espace réservé pour une image  38">
            <a:extLst>
              <a:ext uri="{FF2B5EF4-FFF2-40B4-BE49-F238E27FC236}">
                <a16:creationId xmlns:a16="http://schemas.microsoft.com/office/drawing/2014/main" id="{7629CC81-1DE8-42E7-8943-496B487C7A1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75684" y="3968620"/>
            <a:ext cx="2023533" cy="517922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3D9A0616-6187-42B8-A49C-5704495AFA0F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5684" y="4673601"/>
            <a:ext cx="2023533" cy="517922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3" name="Espace réservé pour une image  42">
            <a:extLst>
              <a:ext uri="{FF2B5EF4-FFF2-40B4-BE49-F238E27FC236}">
                <a16:creationId xmlns:a16="http://schemas.microsoft.com/office/drawing/2014/main" id="{10BA3FEF-381F-4AA8-9215-136F5361141D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336049" y="3968619"/>
            <a:ext cx="1955800" cy="1222904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5" name="Espace réservé pour une image  44">
            <a:extLst>
              <a:ext uri="{FF2B5EF4-FFF2-40B4-BE49-F238E27FC236}">
                <a16:creationId xmlns:a16="http://schemas.microsoft.com/office/drawing/2014/main" id="{8FD27BC5-345B-4477-941A-3575E8185B4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425952" y="4619627"/>
            <a:ext cx="1591733" cy="571896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280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6588" y="196179"/>
            <a:ext cx="10011117" cy="379192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8E25-E726-4025-924C-073F348D8251}" type="slidenum">
              <a:rPr lang="en-GB" smtClean="0"/>
              <a:t>‹N°›</a:t>
            </a:fld>
            <a:endParaRPr lang="en-GB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341376" y="1630412"/>
            <a:ext cx="11055323" cy="1390855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defRPr sz="1600"/>
            </a:lvl3pPr>
            <a:lvl4pPr marL="1676370" indent="-23948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400"/>
            </a:lvl4pPr>
            <a:lvl5pPr marL="2155332" indent="-23948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38800" y="1067647"/>
            <a:ext cx="11108136" cy="4059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4102143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verture de chapitre avec champ ph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D946C-1F13-4F67-B8D1-64EF5CF71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588" y="196179"/>
            <a:ext cx="10325268" cy="37919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37902D-B358-44BD-9A3B-CD8E2882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8E25-E726-4025-924C-073F348D8251}" type="slidenum">
              <a:rPr lang="en-GB" smtClean="0"/>
              <a:t>‹N°›</a:t>
            </a:fld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7ADA7C-03B8-49D0-A935-DE3625BD6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8065"/>
            <a:ext cx="12192000" cy="5808504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id="{72E9C4E7-2BF2-4AB8-9707-825FA5757113}"/>
              </a:ext>
            </a:extLst>
          </p:cNvPr>
          <p:cNvSpPr txBox="1">
            <a:spLocks/>
          </p:cNvSpPr>
          <p:nvPr/>
        </p:nvSpPr>
        <p:spPr>
          <a:xfrm>
            <a:off x="6096001" y="2824703"/>
            <a:ext cx="4933951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E6D00721-9CE1-4CF1-AD6A-47E2B8CCCC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4000" y="1600805"/>
            <a:ext cx="5842000" cy="138264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123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verture gris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_ppt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6218"/>
            <a:ext cx="12192000" cy="60215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8E25-E726-4025-924C-073F348D8251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" y="5961053"/>
            <a:ext cx="12191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113036" y="6158142"/>
            <a:ext cx="1037644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1127570" y="4801465"/>
            <a:ext cx="2139247" cy="24929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984189" y="617538"/>
            <a:ext cx="5317067" cy="138264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3898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/>
          <p:cNvSpPr>
            <a:spLocks noGrp="1"/>
          </p:cNvSpPr>
          <p:nvPr>
            <p:ph type="title"/>
          </p:nvPr>
        </p:nvSpPr>
        <p:spPr>
          <a:xfrm>
            <a:off x="1476587" y="196178"/>
            <a:ext cx="10972800" cy="379192"/>
          </a:xfrm>
          <a:prstGeom prst="rect">
            <a:avLst/>
          </a:prstGeom>
        </p:spPr>
        <p:txBody>
          <a:bodyPr vert="horz" lIns="127723" tIns="50285" rIns="127723" bIns="50285" rtlCol="0" anchor="ctr">
            <a:spAutoFit/>
          </a:bodyPr>
          <a:lstStyle>
            <a:lvl1pPr>
              <a:defRPr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40490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e d'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A024-CC5C-49D4-9EDE-B13C9CE4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952101-6F0D-4470-B900-D7C009A83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8E25-E726-4025-924C-073F348D8251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60769C5C-EDFB-44C6-A754-7FD9C1B5A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22719" y="1358084"/>
            <a:ext cx="1447800" cy="917259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1F07BDA-5AB0-410C-A329-8C06350E1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3367" y="1358085"/>
            <a:ext cx="3163510" cy="91725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5E4514-E62C-42B5-BE1E-5F1CD3D2A789}"/>
              </a:ext>
            </a:extLst>
          </p:cNvPr>
          <p:cNvCxnSpPr/>
          <p:nvPr/>
        </p:nvCxnSpPr>
        <p:spPr>
          <a:xfrm flipH="1">
            <a:off x="1310932" y="2332809"/>
            <a:ext cx="4759587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5C946E34-2083-434D-8404-8F5AEE71F0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02399" y="1358085"/>
            <a:ext cx="3145367" cy="917243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653795C-036F-4780-863C-5F5B75D45AC9}"/>
              </a:ext>
            </a:extLst>
          </p:cNvPr>
          <p:cNvCxnSpPr/>
          <p:nvPr/>
        </p:nvCxnSpPr>
        <p:spPr>
          <a:xfrm flipH="1">
            <a:off x="6228757" y="2332809"/>
            <a:ext cx="4759587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Espace réservé pour une image  4">
            <a:extLst>
              <a:ext uri="{FF2B5EF4-FFF2-40B4-BE49-F238E27FC236}">
                <a16:creationId xmlns:a16="http://schemas.microsoft.com/office/drawing/2014/main" id="{B755FE5F-FBAE-4CEA-8895-84E4F212E51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28757" y="1358084"/>
            <a:ext cx="1447800" cy="917251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8" name="Espace réservé pour une image  4">
            <a:extLst>
              <a:ext uri="{FF2B5EF4-FFF2-40B4-BE49-F238E27FC236}">
                <a16:creationId xmlns:a16="http://schemas.microsoft.com/office/drawing/2014/main" id="{22ADC67F-E797-4291-A8E3-0F55CBC95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622719" y="2599419"/>
            <a:ext cx="1447800" cy="917259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8B209393-3874-4ED2-8083-767200A49E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33367" y="2599420"/>
            <a:ext cx="3163510" cy="91725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30" name="Connecteur droit 9">
            <a:extLst>
              <a:ext uri="{FF2B5EF4-FFF2-40B4-BE49-F238E27FC236}">
                <a16:creationId xmlns:a16="http://schemas.microsoft.com/office/drawing/2014/main" id="{89635DC8-0DE1-45BF-B660-9978E7ECF557}"/>
              </a:ext>
            </a:extLst>
          </p:cNvPr>
          <p:cNvCxnSpPr/>
          <p:nvPr/>
        </p:nvCxnSpPr>
        <p:spPr>
          <a:xfrm flipH="1">
            <a:off x="1310932" y="3574144"/>
            <a:ext cx="4759587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Espace réservé du texte 7">
            <a:extLst>
              <a:ext uri="{FF2B5EF4-FFF2-40B4-BE49-F238E27FC236}">
                <a16:creationId xmlns:a16="http://schemas.microsoft.com/office/drawing/2014/main" id="{9946E2AE-62D6-4FF6-ADAD-DB3C797B84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02399" y="2599420"/>
            <a:ext cx="3145367" cy="917243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51" name="Connecteur droit 11">
            <a:extLst>
              <a:ext uri="{FF2B5EF4-FFF2-40B4-BE49-F238E27FC236}">
                <a16:creationId xmlns:a16="http://schemas.microsoft.com/office/drawing/2014/main" id="{F1FD97AF-E44C-4020-83DE-C9ED10C337D5}"/>
              </a:ext>
            </a:extLst>
          </p:cNvPr>
          <p:cNvCxnSpPr/>
          <p:nvPr/>
        </p:nvCxnSpPr>
        <p:spPr>
          <a:xfrm flipH="1">
            <a:off x="6228757" y="3574144"/>
            <a:ext cx="4759587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Espace réservé pour une image  4">
            <a:extLst>
              <a:ext uri="{FF2B5EF4-FFF2-40B4-BE49-F238E27FC236}">
                <a16:creationId xmlns:a16="http://schemas.microsoft.com/office/drawing/2014/main" id="{C7A6CB66-2EE7-4D61-B8D8-B792649D951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28757" y="2599419"/>
            <a:ext cx="1447800" cy="917251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9" name="Espace réservé pour une image  4">
            <a:extLst>
              <a:ext uri="{FF2B5EF4-FFF2-40B4-BE49-F238E27FC236}">
                <a16:creationId xmlns:a16="http://schemas.microsoft.com/office/drawing/2014/main" id="{3796C7BE-5840-414D-923B-EAC0AD68146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622719" y="3979165"/>
            <a:ext cx="1447800" cy="917259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60" name="Espace réservé du texte 7">
            <a:extLst>
              <a:ext uri="{FF2B5EF4-FFF2-40B4-BE49-F238E27FC236}">
                <a16:creationId xmlns:a16="http://schemas.microsoft.com/office/drawing/2014/main" id="{CE59C844-7624-436B-B75F-12C324F168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33367" y="3979166"/>
            <a:ext cx="3163510" cy="91725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61" name="Connecteur droit 9">
            <a:extLst>
              <a:ext uri="{FF2B5EF4-FFF2-40B4-BE49-F238E27FC236}">
                <a16:creationId xmlns:a16="http://schemas.microsoft.com/office/drawing/2014/main" id="{9B1F7315-6020-43F3-A5F2-9D49CFABB18F}"/>
              </a:ext>
            </a:extLst>
          </p:cNvPr>
          <p:cNvCxnSpPr/>
          <p:nvPr/>
        </p:nvCxnSpPr>
        <p:spPr>
          <a:xfrm flipH="1">
            <a:off x="1310932" y="4953890"/>
            <a:ext cx="4759587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Espace réservé du texte 7">
            <a:extLst>
              <a:ext uri="{FF2B5EF4-FFF2-40B4-BE49-F238E27FC236}">
                <a16:creationId xmlns:a16="http://schemas.microsoft.com/office/drawing/2014/main" id="{4B68E589-D2AB-420B-BDA7-B7843429653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02399" y="3979166"/>
            <a:ext cx="3145367" cy="917243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63" name="Connecteur droit 11">
            <a:extLst>
              <a:ext uri="{FF2B5EF4-FFF2-40B4-BE49-F238E27FC236}">
                <a16:creationId xmlns:a16="http://schemas.microsoft.com/office/drawing/2014/main" id="{29D8923A-A92A-409D-890D-0ADA5FE8AE8B}"/>
              </a:ext>
            </a:extLst>
          </p:cNvPr>
          <p:cNvCxnSpPr/>
          <p:nvPr/>
        </p:nvCxnSpPr>
        <p:spPr>
          <a:xfrm flipH="1">
            <a:off x="6228757" y="4953890"/>
            <a:ext cx="4759587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Espace réservé pour une image  4">
            <a:extLst>
              <a:ext uri="{FF2B5EF4-FFF2-40B4-BE49-F238E27FC236}">
                <a16:creationId xmlns:a16="http://schemas.microsoft.com/office/drawing/2014/main" id="{C520D07C-5182-487C-93B4-740F5F6694B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228757" y="3979165"/>
            <a:ext cx="1447800" cy="917251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65" name="Espace réservé pour une image  4">
            <a:extLst>
              <a:ext uri="{FF2B5EF4-FFF2-40B4-BE49-F238E27FC236}">
                <a16:creationId xmlns:a16="http://schemas.microsoft.com/office/drawing/2014/main" id="{88E492D9-B1FB-497C-AE54-9777D95A617A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626660" y="5228680"/>
            <a:ext cx="1447800" cy="917259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66" name="Espace réservé du texte 7">
            <a:extLst>
              <a:ext uri="{FF2B5EF4-FFF2-40B4-BE49-F238E27FC236}">
                <a16:creationId xmlns:a16="http://schemas.microsoft.com/office/drawing/2014/main" id="{7EC16F37-C59A-4483-A7AC-A499B083B3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337308" y="5228681"/>
            <a:ext cx="3163510" cy="91725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67" name="Connecteur droit 9">
            <a:extLst>
              <a:ext uri="{FF2B5EF4-FFF2-40B4-BE49-F238E27FC236}">
                <a16:creationId xmlns:a16="http://schemas.microsoft.com/office/drawing/2014/main" id="{E75DD157-1B84-4D38-B8C3-CEF8C99055BA}"/>
              </a:ext>
            </a:extLst>
          </p:cNvPr>
          <p:cNvCxnSpPr/>
          <p:nvPr/>
        </p:nvCxnSpPr>
        <p:spPr>
          <a:xfrm flipH="1">
            <a:off x="1314873" y="6203405"/>
            <a:ext cx="4759587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Espace réservé du texte 7">
            <a:extLst>
              <a:ext uri="{FF2B5EF4-FFF2-40B4-BE49-F238E27FC236}">
                <a16:creationId xmlns:a16="http://schemas.microsoft.com/office/drawing/2014/main" id="{31812CFC-354D-4188-A115-40F9E1BE95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806340" y="5228681"/>
            <a:ext cx="3145367" cy="917243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69" name="Connecteur droit 11">
            <a:extLst>
              <a:ext uri="{FF2B5EF4-FFF2-40B4-BE49-F238E27FC236}">
                <a16:creationId xmlns:a16="http://schemas.microsoft.com/office/drawing/2014/main" id="{DF7F2929-78B2-469D-8E02-2703095EC7FF}"/>
              </a:ext>
            </a:extLst>
          </p:cNvPr>
          <p:cNvCxnSpPr/>
          <p:nvPr/>
        </p:nvCxnSpPr>
        <p:spPr>
          <a:xfrm flipH="1">
            <a:off x="6232698" y="6203405"/>
            <a:ext cx="4759587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Espace réservé pour une image  4">
            <a:extLst>
              <a:ext uri="{FF2B5EF4-FFF2-40B4-BE49-F238E27FC236}">
                <a16:creationId xmlns:a16="http://schemas.microsoft.com/office/drawing/2014/main" id="{803C1564-8FCE-41DC-879F-588392A66C6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232698" y="5228680"/>
            <a:ext cx="1447800" cy="917251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80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872" y="1293436"/>
            <a:ext cx="10853931" cy="1382648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25818"/>
            <a:ext cx="12192000" cy="234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3" y="-25706"/>
            <a:ext cx="12191999" cy="79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98035" y="6627317"/>
            <a:ext cx="1293967" cy="235568"/>
          </a:xfrm>
          <a:prstGeom prst="rect">
            <a:avLst/>
          </a:prstGeom>
          <a:solidFill>
            <a:srgbClr val="B115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288" y="-25707"/>
            <a:ext cx="1293967" cy="783772"/>
          </a:xfrm>
          <a:prstGeom prst="rect">
            <a:avLst/>
          </a:prstGeom>
          <a:solidFill>
            <a:srgbClr val="BC141C"/>
          </a:solidFill>
          <a:ln>
            <a:solidFill>
              <a:srgbClr val="BC141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57188" y="6665909"/>
            <a:ext cx="837259" cy="153888"/>
          </a:xfrm>
          <a:prstGeom prst="rect">
            <a:avLst/>
          </a:prstGeom>
        </p:spPr>
        <p:txBody>
          <a:bodyPr lIns="72000" tIns="0" rIns="72000" bIns="0">
            <a:spAutoFit/>
          </a:bodyPr>
          <a:lstStyle>
            <a:lvl1pPr>
              <a:defRPr/>
            </a:lvl1pPr>
          </a:lstStyle>
          <a:p>
            <a:fld id="{157D8E25-E726-4025-924C-073F348D8251}" type="slidenum">
              <a:rPr lang="en-GB" smtClean="0"/>
              <a:t>‹N°›</a:t>
            </a:fld>
            <a:endParaRPr lang="en-GB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76588" y="196179"/>
            <a:ext cx="9877215" cy="379192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2"/>
          <p:cNvSpPr txBox="1">
            <a:spLocks/>
          </p:cNvSpPr>
          <p:nvPr/>
        </p:nvSpPr>
        <p:spPr>
          <a:xfrm>
            <a:off x="8791538" y="6666682"/>
            <a:ext cx="2111537" cy="152349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900" b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1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TFM – 25/02/2021</a:t>
            </a:r>
            <a:endParaRPr lang="fr-FR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8869" y="6635131"/>
            <a:ext cx="5509931" cy="195438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000" kern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Commissariat à l’énergie atomique et aux énergies alternatives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615288" y="6658218"/>
            <a:ext cx="2043362" cy="169277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fr-FR" sz="1100" dirty="0" err="1" smtClean="0">
                <a:latin typeface="Calibri" panose="020F0502020204030204" pitchFamily="34" charset="0"/>
              </a:rPr>
              <a:t>J.Hillairet</a:t>
            </a:r>
            <a:r>
              <a:rPr lang="fr-FR" sz="1100" dirty="0" smtClean="0">
                <a:latin typeface="Calibri" panose="020F0502020204030204" pitchFamily="34" charset="0"/>
              </a:rPr>
              <a:t> for WEST IC Team et al.</a:t>
            </a:r>
            <a:endParaRPr lang="fr-FR" sz="1100" dirty="0">
              <a:latin typeface="Calibri" panose="020F0502020204030204" pitchFamily="34" charset="0"/>
            </a:endParaRPr>
          </a:p>
        </p:txBody>
      </p:sp>
      <p:pic>
        <p:nvPicPr>
          <p:cNvPr id="14" name="Picture 9" descr="cea_logo_small2.jpg">
            <a:extLst>
              <a:ext uri="{FF2B5EF4-FFF2-40B4-BE49-F238E27FC236}">
                <a16:creationId xmlns:a16="http://schemas.microsoft.com/office/drawing/2014/main" id="{E3A1A842-E559-4871-963A-CC87460B1B6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714" y="54881"/>
            <a:ext cx="753461" cy="6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iming>
    <p:tnLst>
      <p:par>
        <p:cTn id="1" dur="indefinite" restart="never" nodeType="tmRoot"/>
      </p:par>
    </p:tnLst>
  </p:timing>
  <p:hf sldNum="0" hdr="0" ftr="0"/>
  <p:txStyles>
    <p:titleStyle>
      <a:lvl1pPr marL="0" algn="l" defTabSz="957925" rtl="0" eaLnBrk="1" latinLnBrk="0" hangingPunct="1">
        <a:lnSpc>
          <a:spcPct val="80000"/>
        </a:lnSpc>
        <a:spcBef>
          <a:spcPct val="0"/>
        </a:spcBef>
        <a:buNone/>
        <a:defRPr lang="fr-FR" sz="2200" b="1" kern="1200" cap="none" baseline="0" dirty="0">
          <a:solidFill>
            <a:schemeClr val="bg2">
              <a:lumMod val="50000"/>
            </a:schemeClr>
          </a:solidFill>
          <a:latin typeface="Calibri"/>
          <a:ea typeface="+mj-ea"/>
          <a:cs typeface="+mj-cs"/>
        </a:defRPr>
      </a:lvl1pPr>
    </p:titleStyle>
    <p:bodyStyle>
      <a:lvl1pPr marL="239481" indent="-239481" algn="l" defTabSz="957925" rtl="0" eaLnBrk="1" latinLnBrk="0" hangingPunct="1">
        <a:lnSpc>
          <a:spcPct val="90000"/>
        </a:lnSpc>
        <a:spcBef>
          <a:spcPts val="1048"/>
        </a:spcBef>
        <a:buClr>
          <a:srgbClr val="548235"/>
        </a:buClr>
        <a:buSzPct val="80000"/>
        <a:buFont typeface="Wingdings 3" panose="05040102010807070707" pitchFamily="18" charset="2"/>
        <a:buChar char="u"/>
        <a:defRPr sz="1800" b="1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1pPr>
      <a:lvl2pPr marL="718444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6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2pPr>
      <a:lvl3pPr marL="1197407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4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3pPr>
      <a:lvl4pPr marL="1676370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4pPr>
      <a:lvl5pPr marL="2155332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5pPr>
      <a:lvl6pPr marL="2634295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hyperlink" Target="https://pypi.org/project/west-ic-antenna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hyperlink" Target="http://scikit-rf.org/" TargetMode="External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hyperlink" Target="https://github.com/voila-dashboards/voila" TargetMode="External"/><Relationship Id="rId9" Type="http://schemas.openxmlformats.org/officeDocument/2006/relationships/hyperlink" Target="https://github.com/jhillairet/WEST_IC_antenna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e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124369" y="4156291"/>
            <a:ext cx="10596576" cy="627569"/>
          </a:xfrm>
        </p:spPr>
        <p:txBody>
          <a:bodyPr/>
          <a:lstStyle/>
          <a:p>
            <a:r>
              <a:rPr lang="fr-FR" sz="3600" dirty="0" err="1" smtClean="0"/>
              <a:t>Overview</a:t>
            </a:r>
            <a:r>
              <a:rPr lang="fr-FR" sz="3600" dirty="0" smtClean="0"/>
              <a:t> of the WEST </a:t>
            </a:r>
            <a:r>
              <a:rPr lang="fr-FR" sz="3600" dirty="0"/>
              <a:t>ICRH </a:t>
            </a:r>
            <a:r>
              <a:rPr lang="fr-FR" sz="3600" dirty="0" err="1" smtClean="0"/>
              <a:t>Results</a:t>
            </a:r>
            <a:r>
              <a:rPr lang="fr-FR" sz="3600" dirty="0" smtClean="0"/>
              <a:t> for C5</a:t>
            </a:r>
            <a:endParaRPr lang="fr-FR" sz="36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1124369" y="4817303"/>
            <a:ext cx="3922680" cy="309021"/>
          </a:xfrm>
        </p:spPr>
        <p:txBody>
          <a:bodyPr/>
          <a:lstStyle/>
          <a:p>
            <a:r>
              <a:rPr lang="en-GB" dirty="0" smtClean="0"/>
              <a:t>February 2021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>
          <a:xfrm>
            <a:off x="114300" y="5164434"/>
            <a:ext cx="11856027" cy="1133349"/>
          </a:xfrm>
        </p:spPr>
        <p:txBody>
          <a:bodyPr/>
          <a:lstStyle/>
          <a:p>
            <a:r>
              <a:rPr lang="en-GB" dirty="0" err="1" smtClean="0"/>
              <a:t>J.Hillairet</a:t>
            </a:r>
            <a:r>
              <a:rPr lang="en-GB" dirty="0" smtClean="0"/>
              <a:t>, </a:t>
            </a:r>
            <a:r>
              <a:rPr lang="en-GB" dirty="0" err="1" smtClean="0"/>
              <a:t>L.Colas</a:t>
            </a:r>
            <a:r>
              <a:rPr lang="en-GB" dirty="0" smtClean="0"/>
              <a:t> and the WEST IC Team: </a:t>
            </a:r>
            <a:r>
              <a:rPr lang="en-GB" dirty="0" err="1" smtClean="0"/>
              <a:t>J.M.Bernard</a:t>
            </a:r>
            <a:r>
              <a:rPr lang="en-GB" dirty="0" smtClean="0"/>
              <a:t>, </a:t>
            </a:r>
            <a:r>
              <a:rPr lang="en-GB" dirty="0" err="1" smtClean="0"/>
              <a:t>F.Durand</a:t>
            </a:r>
            <a:r>
              <a:rPr lang="en-GB" dirty="0"/>
              <a:t>, </a:t>
            </a:r>
            <a:r>
              <a:rPr lang="en-GB" dirty="0" err="1"/>
              <a:t>N.Faure</a:t>
            </a:r>
            <a:r>
              <a:rPr lang="en-GB" dirty="0"/>
              <a:t>, </a:t>
            </a:r>
            <a:r>
              <a:rPr lang="en-GB" dirty="0" err="1"/>
              <a:t>P.Garibaldi</a:t>
            </a:r>
            <a:r>
              <a:rPr lang="en-GB" dirty="0"/>
              <a:t>, </a:t>
            </a:r>
            <a:r>
              <a:rPr lang="en-GB" dirty="0" err="1" smtClean="0"/>
              <a:t>G.Lombard</a:t>
            </a:r>
            <a:r>
              <a:rPr lang="en-GB" dirty="0" smtClean="0"/>
              <a:t>, </a:t>
            </a:r>
            <a:r>
              <a:rPr lang="en-GB" dirty="0" err="1" smtClean="0"/>
              <a:t>P.Mollard</a:t>
            </a:r>
            <a:r>
              <a:rPr lang="en-GB" dirty="0" smtClean="0"/>
              <a:t> &amp; </a:t>
            </a:r>
            <a:r>
              <a:rPr lang="en-GB" dirty="0" err="1" smtClean="0"/>
              <a:t>D.Mouyon</a:t>
            </a:r>
            <a:endParaRPr lang="en-GB" dirty="0" smtClean="0"/>
          </a:p>
          <a:p>
            <a:r>
              <a:rPr lang="en-GB" dirty="0" smtClean="0"/>
              <a:t>With the (remote) participations of </a:t>
            </a:r>
            <a:r>
              <a:rPr lang="en-GB" dirty="0" err="1" smtClean="0"/>
              <a:t>W.Helou</a:t>
            </a:r>
            <a:r>
              <a:rPr lang="en-GB" dirty="0" smtClean="0"/>
              <a:t> (</a:t>
            </a:r>
            <a:r>
              <a:rPr lang="en-GB" dirty="0"/>
              <a:t>IO</a:t>
            </a:r>
            <a:r>
              <a:rPr lang="en-GB" dirty="0" smtClean="0"/>
              <a:t>), </a:t>
            </a:r>
            <a:r>
              <a:rPr lang="en-GB" dirty="0" err="1"/>
              <a:t>E.Lerche</a:t>
            </a:r>
            <a:r>
              <a:rPr lang="en-GB" dirty="0"/>
              <a:t> (ERM), </a:t>
            </a:r>
            <a:r>
              <a:rPr lang="en-GB" dirty="0" err="1" smtClean="0"/>
              <a:t>R.Ragona</a:t>
            </a:r>
            <a:r>
              <a:rPr lang="en-GB" dirty="0" smtClean="0"/>
              <a:t> </a:t>
            </a:r>
            <a:r>
              <a:rPr lang="en-GB" dirty="0"/>
              <a:t>(ERM</a:t>
            </a:r>
            <a:r>
              <a:rPr lang="en-GB" dirty="0" smtClean="0"/>
              <a:t>) and </a:t>
            </a:r>
            <a:r>
              <a:rPr lang="en-GB" dirty="0" err="1" smtClean="0"/>
              <a:t>G.Urbanzcyck</a:t>
            </a:r>
            <a:r>
              <a:rPr lang="en-GB" dirty="0" smtClean="0"/>
              <a:t> (ASIPP)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3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5" y="1564262"/>
            <a:ext cx="8524875" cy="511492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4179" y="79013"/>
            <a:ext cx="10011117" cy="650036"/>
          </a:xfrm>
        </p:spPr>
        <p:txBody>
          <a:bodyPr/>
          <a:lstStyle/>
          <a:p>
            <a:r>
              <a:rPr lang="en-GB" dirty="0"/>
              <a:t>Operational Difficulties in C5 to Control the Isotopic Ratio </a:t>
            </a:r>
            <a:r>
              <a:rPr lang="en-GB" dirty="0" smtClean="0"/>
              <a:t>(3/3)</a:t>
            </a:r>
            <a:br>
              <a:rPr lang="en-GB" dirty="0" smtClean="0"/>
            </a:br>
            <a:r>
              <a:rPr lang="en-US" dirty="0" smtClean="0"/>
              <a:t>LH+IC combined operation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846640"/>
            <a:ext cx="4354286" cy="1575521"/>
          </a:xfrm>
        </p:spPr>
        <p:txBody>
          <a:bodyPr/>
          <a:lstStyle/>
          <a:p>
            <a:pPr marL="360000" lvl="1"/>
            <a:endParaRPr lang="en-US" b="0" dirty="0" smtClean="0">
              <a:solidFill>
                <a:srgbClr val="E7E6E6">
                  <a:lumMod val="50000"/>
                </a:srgbClr>
              </a:solidFill>
            </a:endParaRPr>
          </a:p>
          <a:p>
            <a:pPr lvl="1"/>
            <a:endParaRPr lang="en-US" b="0" dirty="0" smtClean="0">
              <a:solidFill>
                <a:srgbClr val="E7E6E6">
                  <a:lumMod val="50000"/>
                </a:srgbClr>
              </a:solidFill>
            </a:endParaRP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0" y="729049"/>
            <a:ext cx="11868150" cy="2437296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u"/>
              <a:defRPr sz="20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December vs January operation </a:t>
            </a:r>
          </a:p>
          <a:p>
            <a:pPr lvl="1"/>
            <a:r>
              <a:rPr lang="en-US" dirty="0" smtClean="0">
                <a:solidFill>
                  <a:srgbClr val="E7E6E6">
                    <a:lumMod val="50000"/>
                  </a:srgbClr>
                </a:solidFill>
              </a:rPr>
              <a:t>Hard to disentangle the effect of the 2</a:t>
            </a:r>
            <a:r>
              <a:rPr lang="en-US" baseline="30000" dirty="0" smtClean="0">
                <a:solidFill>
                  <a:srgbClr val="E7E6E6">
                    <a:lumMod val="50000"/>
                  </a:srgbClr>
                </a:solidFill>
              </a:rPr>
              <a:t>nd</a:t>
            </a:r>
            <a:r>
              <a:rPr lang="en-US" dirty="0" smtClean="0">
                <a:solidFill>
                  <a:srgbClr val="E7E6E6">
                    <a:lumMod val="50000"/>
                  </a:srgbClr>
                </a:solidFill>
              </a:rPr>
              <a:t> boronization to the isotopic ratio</a:t>
            </a:r>
          </a:p>
          <a:p>
            <a:pPr lvl="1"/>
            <a:r>
              <a:rPr lang="en-US" dirty="0" smtClean="0">
                <a:solidFill>
                  <a:srgbClr val="E7E6E6">
                    <a:lumMod val="50000"/>
                  </a:srgbClr>
                </a:solidFill>
              </a:rPr>
              <a:t>In January, radiating power LH+IC follows same trend than LH or IC alone (50%) (excluding </a:t>
            </a:r>
            <a:r>
              <a:rPr lang="en-US" i="1" dirty="0" smtClean="0">
                <a:solidFill>
                  <a:srgbClr val="E7E6E6">
                    <a:lumMod val="50000"/>
                  </a:srgbClr>
                </a:solidFill>
              </a:rPr>
              <a:t>during</a:t>
            </a:r>
            <a:r>
              <a:rPr lang="en-US" dirty="0" smtClean="0">
                <a:solidFill>
                  <a:srgbClr val="E7E6E6">
                    <a:lumMod val="50000"/>
                  </a:srgbClr>
                </a:solidFill>
              </a:rPr>
              <a:t> </a:t>
            </a:r>
            <a:r>
              <a:rPr lang="en-US" i="1" dirty="0" smtClean="0">
                <a:solidFill>
                  <a:srgbClr val="E7E6E6">
                    <a:lumMod val="50000"/>
                  </a:srgbClr>
                </a:solidFill>
              </a:rPr>
              <a:t>MHD</a:t>
            </a:r>
            <a:r>
              <a:rPr lang="en-US" dirty="0" smtClean="0">
                <a:solidFill>
                  <a:srgbClr val="E7E6E6">
                    <a:lumMod val="50000"/>
                  </a:srgbClr>
                </a:solidFill>
              </a:rPr>
              <a:t>)</a:t>
            </a:r>
          </a:p>
          <a:p>
            <a:pPr marL="360000" lvl="1"/>
            <a:endParaRPr lang="en-US" dirty="0" smtClean="0">
              <a:solidFill>
                <a:srgbClr val="E7E6E6">
                  <a:lumMod val="50000"/>
                </a:srgbClr>
              </a:solidFill>
            </a:endParaRPr>
          </a:p>
          <a:p>
            <a:pPr lvl="1"/>
            <a:endParaRPr lang="en-US" dirty="0" smtClean="0">
              <a:solidFill>
                <a:srgbClr val="E7E6E6">
                  <a:lumMod val="50000"/>
                </a:srgbClr>
              </a:solidFill>
            </a:endParaRP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4" name="Ellipse 13"/>
          <p:cNvSpPr/>
          <p:nvPr/>
        </p:nvSpPr>
        <p:spPr>
          <a:xfrm rot="20185320">
            <a:off x="6008910" y="3312333"/>
            <a:ext cx="6313598" cy="1165944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Ellipse 16"/>
          <p:cNvSpPr/>
          <p:nvPr/>
        </p:nvSpPr>
        <p:spPr>
          <a:xfrm rot="19671206">
            <a:off x="5189695" y="3868033"/>
            <a:ext cx="3129273" cy="659536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4605165" y="343016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>
                <a:solidFill>
                  <a:schemeClr val="accent3"/>
                </a:solidFill>
              </a:rPr>
              <a:t>December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857073" y="4569571"/>
            <a:ext cx="1308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January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0078" y="2590021"/>
            <a:ext cx="3445597" cy="4468621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u"/>
              <a:defRPr sz="20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Comparing to C4, introduction of BN tiles didn’t change the radiated power during RF operation</a:t>
            </a:r>
          </a:p>
          <a:p>
            <a:pPr lvl="1"/>
            <a:r>
              <a:rPr lang="en-US" dirty="0" smtClean="0">
                <a:solidFill>
                  <a:srgbClr val="E7E6E6">
                    <a:lumMod val="50000"/>
                  </a:srgbClr>
                </a:solidFill>
              </a:rPr>
              <a:t>No increase of </a:t>
            </a:r>
            <a:r>
              <a:rPr lang="en-US" dirty="0" err="1" smtClean="0">
                <a:solidFill>
                  <a:srgbClr val="E7E6E6">
                    <a:lumMod val="50000"/>
                  </a:srgbClr>
                </a:solidFill>
              </a:rPr>
              <a:t>P</a:t>
            </a:r>
            <a:r>
              <a:rPr lang="en-US" baseline="-25000" dirty="0" err="1" smtClean="0">
                <a:solidFill>
                  <a:srgbClr val="E7E6E6">
                    <a:lumMod val="50000"/>
                  </a:srgbClr>
                </a:solidFill>
              </a:rPr>
              <a:t>rad</a:t>
            </a:r>
            <a:r>
              <a:rPr lang="en-US" dirty="0" smtClean="0">
                <a:solidFill>
                  <a:srgbClr val="E7E6E6">
                    <a:lumMod val="50000"/>
                  </a:srgbClr>
                </a:solidFill>
              </a:rPr>
              <a:t> as some could have expected</a:t>
            </a:r>
          </a:p>
          <a:p>
            <a:pPr lvl="1"/>
            <a:r>
              <a:rPr lang="en-US" dirty="0" smtClean="0">
                <a:solidFill>
                  <a:srgbClr val="E7E6E6">
                    <a:lumMod val="50000"/>
                  </a:srgbClr>
                </a:solidFill>
              </a:rPr>
              <a:t>Boron limiters can be seriously envisaged</a:t>
            </a:r>
          </a:p>
          <a:p>
            <a:pPr lvl="1"/>
            <a:r>
              <a:rPr lang="en-US" dirty="0" smtClean="0">
                <a:solidFill>
                  <a:srgbClr val="E7E6E6">
                    <a:lumMod val="50000"/>
                  </a:srgbClr>
                </a:solidFill>
              </a:rPr>
              <a:t>New antenna limiters are under study (for C7 or C8)</a:t>
            </a:r>
          </a:p>
          <a:p>
            <a:pPr marL="360000" lvl="1"/>
            <a:endParaRPr lang="en-US" dirty="0" smtClean="0">
              <a:solidFill>
                <a:srgbClr val="E7E6E6">
                  <a:lumMod val="50000"/>
                </a:srgbClr>
              </a:solidFill>
            </a:endParaRPr>
          </a:p>
          <a:p>
            <a:pPr lvl="1"/>
            <a:endParaRPr lang="en-US" dirty="0" smtClean="0">
              <a:solidFill>
                <a:srgbClr val="E7E6E6">
                  <a:lumMod val="50000"/>
                </a:srgbClr>
              </a:solidFill>
            </a:endParaRP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7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17"/>
          <a:stretch/>
        </p:blipFill>
        <p:spPr>
          <a:xfrm>
            <a:off x="3566223" y="745818"/>
            <a:ext cx="8611934" cy="536666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WEST C5 Statistics – Average Coupled </a:t>
            </a:r>
            <a:r>
              <a:rPr lang="en-GB" dirty="0"/>
              <a:t>P</a:t>
            </a:r>
            <a:r>
              <a:rPr lang="en-GB" dirty="0" smtClean="0"/>
              <a:t>ower C4 vs C5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" y="909975"/>
            <a:ext cx="3834995" cy="3329848"/>
          </a:xfrm>
        </p:spPr>
        <p:txBody>
          <a:bodyPr/>
          <a:lstStyle/>
          <a:p>
            <a:r>
              <a:rPr lang="en-GB" dirty="0" smtClean="0"/>
              <a:t>The maximum coupled power achieved in C5 was not higher than in Q4</a:t>
            </a:r>
          </a:p>
          <a:p>
            <a:r>
              <a:rPr lang="en-GB" dirty="0" smtClean="0"/>
              <a:t>But somewhat a faster ramp-up </a:t>
            </a:r>
          </a:p>
          <a:p>
            <a:r>
              <a:rPr lang="en-GB" dirty="0" smtClean="0"/>
              <a:t>Highest power achieved at lower </a:t>
            </a:r>
            <a:r>
              <a:rPr lang="en-GB" dirty="0" err="1" smtClean="0"/>
              <a:t>I</a:t>
            </a:r>
            <a:r>
              <a:rPr lang="en-GB" baseline="-25000" dirty="0" err="1" smtClean="0"/>
              <a:t>p</a:t>
            </a:r>
            <a:r>
              <a:rPr lang="en-GB" dirty="0" smtClean="0"/>
              <a:t> than in C4</a:t>
            </a:r>
          </a:p>
          <a:p>
            <a:pPr marL="360000" lvl="1"/>
            <a:r>
              <a:rPr lang="en-GB" sz="1600" dirty="0" smtClean="0"/>
              <a:t>Despite coupling generally most difficult at such </a:t>
            </a:r>
            <a:r>
              <a:rPr lang="en-GB" sz="1600" dirty="0" err="1" smtClean="0"/>
              <a:t>I</a:t>
            </a:r>
            <a:r>
              <a:rPr lang="en-GB" sz="1600" baseline="-25000" dirty="0" err="1" smtClean="0"/>
              <a:t>p</a:t>
            </a:r>
            <a:endParaRPr lang="en-GB" sz="1600" dirty="0" smtClean="0"/>
          </a:p>
          <a:p>
            <a:pPr marL="360000" lvl="1"/>
            <a:r>
              <a:rPr lang="en-GB" sz="1600" dirty="0" smtClean="0"/>
              <a:t>for P</a:t>
            </a:r>
            <a:r>
              <a:rPr lang="en-GB" sz="1600" baseline="-25000" dirty="0" smtClean="0"/>
              <a:t>IC</a:t>
            </a:r>
            <a:r>
              <a:rPr lang="en-GB" sz="1600" dirty="0" smtClean="0"/>
              <a:t> ~ P</a:t>
            </a:r>
            <a:r>
              <a:rPr lang="en-GB" sz="1600" baseline="-25000" dirty="0" smtClean="0"/>
              <a:t>LH </a:t>
            </a:r>
            <a:r>
              <a:rPr lang="en-GB" sz="1600" dirty="0" smtClean="0"/>
              <a:t>~3 MW both</a:t>
            </a:r>
            <a:endParaRPr lang="en-GB" sz="1600" baseline="-25000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9317193" y="1260764"/>
            <a:ext cx="457200" cy="127461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052209" y="1260764"/>
            <a:ext cx="415401" cy="121387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631393" y="3228110"/>
            <a:ext cx="457200" cy="196734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cteur droit avec flèche 12"/>
          <p:cNvCxnSpPr>
            <a:stCxn id="4" idx="3"/>
          </p:cNvCxnSpPr>
          <p:nvPr/>
        </p:nvCxnSpPr>
        <p:spPr>
          <a:xfrm flipV="1">
            <a:off x="8038443" y="3937165"/>
            <a:ext cx="553529" cy="145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788383" y="3898019"/>
            <a:ext cx="2250060" cy="3693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C5 </a:t>
            </a:r>
            <a:r>
              <a:rPr lang="en-GB" sz="1800" dirty="0" smtClean="0"/>
              <a:t>RF Commissioning</a:t>
            </a:r>
            <a:endParaRPr lang="en-GB" sz="1800" dirty="0"/>
          </a:p>
        </p:txBody>
      </p:sp>
      <p:sp>
        <p:nvSpPr>
          <p:cNvPr id="14" name="Rectangle 13"/>
          <p:cNvSpPr/>
          <p:nvPr/>
        </p:nvSpPr>
        <p:spPr>
          <a:xfrm>
            <a:off x="4463970" y="5010790"/>
            <a:ext cx="3574473" cy="3693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C4</a:t>
            </a:r>
            <a:endParaRPr lang="en-GB" sz="1800" dirty="0"/>
          </a:p>
        </p:txBody>
      </p:sp>
      <p:sp>
        <p:nvSpPr>
          <p:cNvPr id="15" name="Rectangle 14"/>
          <p:cNvSpPr/>
          <p:nvPr/>
        </p:nvSpPr>
        <p:spPr>
          <a:xfrm>
            <a:off x="8631391" y="4971818"/>
            <a:ext cx="1911929" cy="3693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C5</a:t>
            </a:r>
            <a:endParaRPr lang="en-GB" sz="1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7433087" y="1170024"/>
            <a:ext cx="1959767" cy="120032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n</a:t>
            </a:r>
            <a:r>
              <a:rPr lang="en-GB" sz="1800" baseline="-25000" dirty="0" smtClean="0"/>
              <a:t>l</a:t>
            </a:r>
            <a:r>
              <a:rPr lang="en-GB" sz="1800" dirty="0" smtClean="0"/>
              <a:t>~5.3</a:t>
            </a:r>
          </a:p>
          <a:p>
            <a:pPr algn="ctr"/>
            <a:r>
              <a:rPr lang="en-GB" sz="1800" dirty="0" smtClean="0"/>
              <a:t>ROG 2cm vs 4cm</a:t>
            </a:r>
          </a:p>
          <a:p>
            <a:pPr algn="ctr"/>
            <a:r>
              <a:rPr lang="en-GB" sz="1800" dirty="0" smtClean="0"/>
              <a:t>No LH vs ~same LH</a:t>
            </a:r>
          </a:p>
          <a:p>
            <a:pPr algn="ctr"/>
            <a:endParaRPr lang="en-GB" sz="1800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7467610" y="2105891"/>
            <a:ext cx="184958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41" y="3740727"/>
            <a:ext cx="3591846" cy="2808149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8315207" y="817719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(average on pulse)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7925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09"/>
          <a:stretch/>
        </p:blipFill>
        <p:spPr>
          <a:xfrm>
            <a:off x="2795207" y="734291"/>
            <a:ext cx="9197829" cy="580360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818" y="734291"/>
            <a:ext cx="9825182" cy="58951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…C5 Campaign was marked by a higher Copper impurity level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858981"/>
            <a:ext cx="2596243" cy="3514513"/>
          </a:xfrm>
        </p:spPr>
        <p:txBody>
          <a:bodyPr/>
          <a:lstStyle/>
          <a:p>
            <a:r>
              <a:rPr lang="en-GB" dirty="0" smtClean="0"/>
              <a:t>Despite similar range of RF Power, higher Cu level</a:t>
            </a:r>
          </a:p>
          <a:p>
            <a:endParaRPr lang="en-GB" dirty="0" smtClean="0"/>
          </a:p>
          <a:p>
            <a:r>
              <a:rPr lang="en-GB" dirty="0" smtClean="0"/>
              <a:t>Directly affects operational limits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(interlocks for LH Power)</a:t>
            </a:r>
          </a:p>
          <a:p>
            <a:endParaRPr lang="en-GB" dirty="0"/>
          </a:p>
          <a:p>
            <a:r>
              <a:rPr lang="en-GB" dirty="0" smtClean="0"/>
              <a:t>Origin is still unknown</a:t>
            </a:r>
          </a:p>
        </p:txBody>
      </p:sp>
      <p:sp>
        <p:nvSpPr>
          <p:cNvPr id="7" name="Rectangle 6"/>
          <p:cNvSpPr/>
          <p:nvPr/>
        </p:nvSpPr>
        <p:spPr>
          <a:xfrm>
            <a:off x="3923643" y="5177044"/>
            <a:ext cx="3574473" cy="3693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C4</a:t>
            </a:r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8091064" y="5138072"/>
            <a:ext cx="1911929" cy="3693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C5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910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258" y="2462112"/>
            <a:ext cx="6977849" cy="41867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6588" y="196179"/>
            <a:ext cx="10715412" cy="379192"/>
          </a:xfrm>
        </p:spPr>
        <p:txBody>
          <a:bodyPr/>
          <a:lstStyle/>
          <a:p>
            <a:r>
              <a:rPr lang="en-GB" dirty="0"/>
              <a:t>The Control Room </a:t>
            </a:r>
            <a:r>
              <a:rPr lang="en-GB" dirty="0" smtClean="0"/>
              <a:t>Question #1: Does ICRH trigger more Cu impurity than LH?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72518" y="770872"/>
            <a:ext cx="11055323" cy="1914075"/>
          </a:xfrm>
        </p:spPr>
        <p:txBody>
          <a:bodyPr/>
          <a:lstStyle/>
          <a:p>
            <a:r>
              <a:rPr lang="en-GB" dirty="0"/>
              <a:t>when RF </a:t>
            </a:r>
            <a:r>
              <a:rPr lang="en-GB" dirty="0" smtClean="0"/>
              <a:t>systems </a:t>
            </a:r>
            <a:r>
              <a:rPr lang="en-GB" dirty="0"/>
              <a:t>operated </a:t>
            </a:r>
            <a:r>
              <a:rPr lang="en-GB" dirty="0" smtClean="0"/>
              <a:t>independently, Copper </a:t>
            </a:r>
            <a:r>
              <a:rPr lang="en-GB" dirty="0"/>
              <a:t>impurity level is </a:t>
            </a:r>
            <a:r>
              <a:rPr lang="en-GB" dirty="0" smtClean="0"/>
              <a:t>mainly driven </a:t>
            </a:r>
            <a:r>
              <a:rPr lang="en-GB" dirty="0"/>
              <a:t>by total power </a:t>
            </a:r>
            <a:endParaRPr lang="en-GB" dirty="0" smtClean="0"/>
          </a:p>
          <a:p>
            <a:pPr lvl="1"/>
            <a:r>
              <a:rPr lang="en-GB" dirty="0" smtClean="0"/>
              <a:t>No specific effect of ICRH in the release of Cu impurity</a:t>
            </a:r>
          </a:p>
          <a:p>
            <a:r>
              <a:rPr lang="en-GB" dirty="0" smtClean="0"/>
              <a:t>Much higher values during LH+IC </a:t>
            </a:r>
            <a:r>
              <a:rPr lang="en-GB" b="0" dirty="0" smtClean="0"/>
              <a:t>(except after boronization)</a:t>
            </a:r>
          </a:p>
          <a:p>
            <a:pPr lvl="1"/>
            <a:r>
              <a:rPr lang="en-GB" dirty="0" smtClean="0"/>
              <a:t>Cu impurity increases dramatically due to some interaction btw LH &amp; IC (independently of the order LH/IC)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Physical mechanisms unclear yet, to be investigated in C6 </a:t>
            </a:r>
          </a:p>
          <a:p>
            <a:pPr>
              <a:buFont typeface="Wingdings" panose="05000000000000000000" pitchFamily="2" charset="2"/>
              <a:buChar char="à"/>
            </a:pPr>
            <a:endParaRPr lang="en-GB" dirty="0" smtClean="0">
              <a:sym typeface="Wingdings" panose="05000000000000000000" pitchFamily="2" charset="2"/>
            </a:endParaRPr>
          </a:p>
        </p:txBody>
      </p:sp>
      <p:sp>
        <p:nvSpPr>
          <p:cNvPr id="9" name="Ellipse 8"/>
          <p:cNvSpPr/>
          <p:nvPr/>
        </p:nvSpPr>
        <p:spPr>
          <a:xfrm rot="20472240">
            <a:off x="5064970" y="5219352"/>
            <a:ext cx="4602798" cy="706804"/>
          </a:xfrm>
          <a:prstGeom prst="ellipse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8856417" y="5388088"/>
            <a:ext cx="289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>
                <a:solidFill>
                  <a:schemeClr val="tx2"/>
                </a:solidFill>
              </a:rPr>
              <a:t>Lower points: Just After </a:t>
            </a:r>
            <a:r>
              <a:rPr lang="en-GB" sz="1800" dirty="0" err="1" smtClean="0">
                <a:solidFill>
                  <a:schemeClr val="tx2"/>
                </a:solidFill>
              </a:rPr>
              <a:t>boro</a:t>
            </a:r>
            <a:endParaRPr lang="en-GB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92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973" y="710793"/>
            <a:ext cx="5204027" cy="59474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3026" y="199577"/>
            <a:ext cx="10782300" cy="372396"/>
          </a:xfrm>
        </p:spPr>
        <p:txBody>
          <a:bodyPr/>
          <a:lstStyle/>
          <a:p>
            <a:r>
              <a:rPr lang="en-GB" dirty="0" smtClean="0"/>
              <a:t>The Control Room Question #2: Does Q4 generates more impurities than other antennas?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" y="695525"/>
            <a:ext cx="7360986" cy="5761282"/>
          </a:xfrm>
        </p:spPr>
        <p:txBody>
          <a:bodyPr/>
          <a:lstStyle/>
          <a:p>
            <a:r>
              <a:rPr lang="en-GB" dirty="0" smtClean="0"/>
              <a:t>Rather unclear (to me) if intrinsic to Q4 </a:t>
            </a:r>
            <a:r>
              <a:rPr lang="en-GB" dirty="0"/>
              <a:t>or </a:t>
            </a:r>
            <a:r>
              <a:rPr lang="en-GB" dirty="0" smtClean="0"/>
              <a:t>ext. consequence</a:t>
            </a:r>
          </a:p>
          <a:p>
            <a:pPr lvl="1"/>
            <a:r>
              <a:rPr lang="en-GB" dirty="0" smtClean="0"/>
              <a:t>Egg or chicken problem </a:t>
            </a:r>
          </a:p>
          <a:p>
            <a:r>
              <a:rPr lang="en-GB" dirty="0" smtClean="0"/>
              <a:t>In this example </a:t>
            </a:r>
            <a:r>
              <a:rPr lang="en-GB" dirty="0" smtClean="0">
                <a:solidFill>
                  <a:schemeClr val="accent2"/>
                </a:solidFill>
              </a:rPr>
              <a:t>#56895 (Q1+Q2) </a:t>
            </a:r>
            <a:r>
              <a:rPr lang="en-GB" dirty="0" smtClean="0"/>
              <a:t>vs </a:t>
            </a:r>
            <a:r>
              <a:rPr lang="en-GB" dirty="0" smtClean="0">
                <a:solidFill>
                  <a:srgbClr val="F6701E"/>
                </a:solidFill>
              </a:rPr>
              <a:t>#56894 (Q1+Q2+Q4)</a:t>
            </a:r>
            <a:endParaRPr lang="en-GB" dirty="0"/>
          </a:p>
          <a:p>
            <a:pPr lvl="1"/>
            <a:r>
              <a:rPr lang="en-GB" dirty="0" smtClean="0"/>
              <a:t>180° Phasing OK, Voltage Magnitudes &amp; Balancing OK</a:t>
            </a:r>
          </a:p>
          <a:p>
            <a:pPr lvl="1"/>
            <a:r>
              <a:rPr lang="en-GB" dirty="0" smtClean="0"/>
              <a:t>n</a:t>
            </a:r>
            <a:r>
              <a:rPr lang="en-GB" baseline="-25000" dirty="0" smtClean="0"/>
              <a:t>e</a:t>
            </a:r>
            <a:r>
              <a:rPr lang="en-GB" dirty="0" smtClean="0"/>
              <a:t> rises faster on </a:t>
            </a:r>
            <a:r>
              <a:rPr lang="en-GB" dirty="0" smtClean="0">
                <a:solidFill>
                  <a:srgbClr val="F6701E"/>
                </a:solidFill>
              </a:rPr>
              <a:t>56895</a:t>
            </a:r>
            <a:r>
              <a:rPr lang="en-GB" dirty="0" smtClean="0"/>
              <a:t> (Outgassing of what?) -&gt; </a:t>
            </a:r>
            <a:r>
              <a:rPr lang="en-GB" dirty="0" err="1" smtClean="0"/>
              <a:t>T</a:t>
            </a:r>
            <a:r>
              <a:rPr lang="en-GB" baseline="-25000" dirty="0" err="1" smtClean="0"/>
              <a:t>e</a:t>
            </a:r>
            <a:r>
              <a:rPr lang="en-GB" dirty="0" smtClean="0"/>
              <a:t> drops faster, </a:t>
            </a:r>
          </a:p>
          <a:p>
            <a:pPr lvl="1"/>
            <a:r>
              <a:rPr lang="en-GB" dirty="0" smtClean="0"/>
              <a:t>MHD is triggered (-&gt;</a:t>
            </a:r>
            <a:r>
              <a:rPr lang="en-GB" dirty="0" err="1" smtClean="0"/>
              <a:t>R</a:t>
            </a:r>
            <a:r>
              <a:rPr lang="en-GB" baseline="-25000" dirty="0" err="1" smtClean="0"/>
              <a:t>ext</a:t>
            </a:r>
            <a:r>
              <a:rPr lang="en-GB" dirty="0" smtClean="0"/>
              <a:t> oscillates) and silver impurity levels rise </a:t>
            </a:r>
          </a:p>
          <a:p>
            <a:pPr lvl="1"/>
            <a:r>
              <a:rPr lang="en-GB" dirty="0" smtClean="0"/>
              <a:t>Note that </a:t>
            </a:r>
            <a:r>
              <a:rPr lang="en-GB" dirty="0" err="1" smtClean="0"/>
              <a:t>f</a:t>
            </a:r>
            <a:r>
              <a:rPr lang="en-GB" baseline="-25000" dirty="0" err="1" smtClean="0"/>
              <a:t>rad</a:t>
            </a:r>
            <a:r>
              <a:rPr lang="en-GB" dirty="0" smtClean="0"/>
              <a:t> is similar (~60%) </a:t>
            </a:r>
            <a:r>
              <a:rPr lang="en-GB" i="1" dirty="0" smtClean="0"/>
              <a:t>before</a:t>
            </a:r>
            <a:r>
              <a:rPr lang="en-GB" dirty="0" smtClean="0"/>
              <a:t> and during IC</a:t>
            </a:r>
          </a:p>
          <a:p>
            <a:pPr marL="360000" lvl="1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Transport effect or additional sources effect?</a:t>
            </a:r>
          </a:p>
          <a:p>
            <a:pPr marL="360000" lvl="1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Cu Impurity level similar before MHD (Ag slightly higher due to +0.5MW</a:t>
            </a:r>
          </a:p>
          <a:p>
            <a:pPr marL="465750" lvl="1" indent="-285750">
              <a:buFont typeface="Wingdings" panose="05000000000000000000" pitchFamily="2" charset="2"/>
              <a:buChar char="è"/>
            </a:pPr>
            <a:endParaRPr lang="en-GB" dirty="0" smtClean="0">
              <a:sym typeface="Wingdings" panose="05000000000000000000" pitchFamily="2" charset="2"/>
            </a:endParaRPr>
          </a:p>
          <a:p>
            <a:pPr marL="180000" lvl="1" indent="0">
              <a:buNone/>
            </a:pPr>
            <a:endParaRPr lang="en-GB" dirty="0" smtClean="0"/>
          </a:p>
          <a:p>
            <a:pPr marL="0" indent="-298963"/>
            <a:r>
              <a:rPr lang="en-GB" b="1" dirty="0" smtClean="0"/>
              <a:t>Remarks</a:t>
            </a:r>
            <a:endParaRPr lang="en-GB" dirty="0" smtClean="0"/>
          </a:p>
          <a:p>
            <a:pPr marL="478963" lvl="1" indent="-298963"/>
            <a:r>
              <a:rPr lang="en-GB" dirty="0" smtClean="0"/>
              <a:t>Limited time allowed for power ramp-up on Q4 vs Q1 &amp; Q2… </a:t>
            </a:r>
          </a:p>
          <a:p>
            <a:pPr marL="478963" lvl="1" indent="0">
              <a:buNone/>
            </a:pPr>
            <a:r>
              <a:rPr lang="en-GB" dirty="0" smtClean="0"/>
              <a:t>Outgassing due conditioning effect?</a:t>
            </a:r>
          </a:p>
          <a:p>
            <a:pPr marL="478963" lvl="1" indent="0">
              <a:buNone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smtClean="0"/>
              <a:t>Proper dedicated time required to ramp-up antennas for a given scenario…</a:t>
            </a:r>
            <a:endParaRPr lang="en-GB" dirty="0" smtClean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 Real-Time Silver Impurity Signal can be </a:t>
            </a:r>
            <a:r>
              <a:rPr lang="en-GB" dirty="0">
                <a:sym typeface="Wingdings" panose="05000000000000000000" pitchFamily="2" charset="2"/>
              </a:rPr>
              <a:t>used </a:t>
            </a:r>
            <a:r>
              <a:rPr lang="en-GB" dirty="0" smtClean="0">
                <a:sym typeface="Wingdings" panose="05000000000000000000" pitchFamily="2" charset="2"/>
              </a:rPr>
              <a:t>as </a:t>
            </a:r>
            <a:r>
              <a:rPr lang="en-GB" dirty="0">
                <a:sym typeface="Wingdings" panose="05000000000000000000" pitchFamily="2" charset="2"/>
              </a:rPr>
              <a:t>an IC power </a:t>
            </a:r>
            <a:r>
              <a:rPr lang="en-GB" dirty="0" smtClean="0">
                <a:sym typeface="Wingdings" panose="05000000000000000000" pitchFamily="2" charset="2"/>
              </a:rPr>
              <a:t>interlock. To be tested in C6.</a:t>
            </a:r>
            <a:endParaRPr lang="en-GB" dirty="0">
              <a:sym typeface="Wingdings" panose="05000000000000000000" pitchFamily="2" charset="2"/>
            </a:endParaRPr>
          </a:p>
          <a:p>
            <a:pPr marL="478963" lvl="1" indent="0">
              <a:buNone/>
            </a:pPr>
            <a:endParaRPr lang="en-GB" dirty="0" smtClean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0227077" y="1636693"/>
            <a:ext cx="878889" cy="8878"/>
          </a:xfrm>
          <a:prstGeom prst="straightConnector1">
            <a:avLst/>
          </a:prstGeom>
          <a:ln w="38100">
            <a:solidFill>
              <a:srgbClr val="F6701E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1072455" y="1530059"/>
            <a:ext cx="70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 smtClean="0">
                <a:solidFill>
                  <a:srgbClr val="F6701E"/>
                </a:solidFill>
              </a:rPr>
              <a:t>MHD</a:t>
            </a:r>
            <a:endParaRPr lang="en-GB" sz="1400" dirty="0">
              <a:solidFill>
                <a:srgbClr val="F6701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87762" y="4147472"/>
            <a:ext cx="49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err="1"/>
              <a:t>f</a:t>
            </a:r>
            <a:r>
              <a:rPr lang="en-GB" sz="2000" baseline="-25000" dirty="0" err="1"/>
              <a:t>rad</a:t>
            </a:r>
            <a:endParaRPr lang="en-GB" sz="2000" dirty="0"/>
          </a:p>
        </p:txBody>
      </p:sp>
      <p:sp>
        <p:nvSpPr>
          <p:cNvPr id="31" name="Rectangle 30"/>
          <p:cNvSpPr/>
          <p:nvPr/>
        </p:nvSpPr>
        <p:spPr>
          <a:xfrm>
            <a:off x="7754127" y="1930355"/>
            <a:ext cx="357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err="1" smtClean="0"/>
              <a:t>n</a:t>
            </a:r>
            <a:r>
              <a:rPr lang="en-GB" sz="2000" baseline="-25000" dirty="0" err="1" smtClean="0"/>
              <a:t>l</a:t>
            </a:r>
            <a:endParaRPr lang="en-GB" sz="2000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7740020" y="2641084"/>
            <a:ext cx="371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err="1" smtClean="0"/>
              <a:t>T</a:t>
            </a:r>
            <a:r>
              <a:rPr lang="en-GB" sz="2000" baseline="-25000" dirty="0" err="1" smtClean="0"/>
              <a:t>e</a:t>
            </a:r>
            <a:endParaRPr lang="en-GB" sz="2000" baseline="-25000" dirty="0"/>
          </a:p>
        </p:txBody>
      </p:sp>
      <p:sp>
        <p:nvSpPr>
          <p:cNvPr id="33" name="Rectangle 32"/>
          <p:cNvSpPr/>
          <p:nvPr/>
        </p:nvSpPr>
        <p:spPr>
          <a:xfrm>
            <a:off x="7669150" y="4955981"/>
            <a:ext cx="628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Cu</a:t>
            </a:r>
            <a:r>
              <a:rPr lang="en-GB" sz="2000" baseline="-25000" dirty="0" smtClean="0"/>
              <a:t>19</a:t>
            </a:r>
            <a:endParaRPr lang="en-GB" sz="2000" baseline="-25000" dirty="0"/>
          </a:p>
        </p:txBody>
      </p:sp>
      <p:sp>
        <p:nvSpPr>
          <p:cNvPr id="36" name="Rectangle 35"/>
          <p:cNvSpPr/>
          <p:nvPr/>
        </p:nvSpPr>
        <p:spPr>
          <a:xfrm>
            <a:off x="7669150" y="5764490"/>
            <a:ext cx="627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Ag</a:t>
            </a:r>
            <a:r>
              <a:rPr lang="en-GB" sz="2000" baseline="-25000" dirty="0" smtClean="0"/>
              <a:t>19</a:t>
            </a:r>
            <a:endParaRPr lang="en-GB" sz="2000" baseline="-25000" dirty="0"/>
          </a:p>
        </p:txBody>
      </p:sp>
      <p:sp>
        <p:nvSpPr>
          <p:cNvPr id="37" name="Rectangle 36"/>
          <p:cNvSpPr/>
          <p:nvPr/>
        </p:nvSpPr>
        <p:spPr>
          <a:xfrm>
            <a:off x="7775681" y="1119192"/>
            <a:ext cx="452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P</a:t>
            </a:r>
            <a:r>
              <a:rPr lang="en-GB" sz="2000" baseline="-25000" dirty="0" smtClean="0"/>
              <a:t>IC</a:t>
            </a:r>
            <a:endParaRPr lang="en-GB" sz="2000" baseline="-25000" dirty="0"/>
          </a:p>
        </p:txBody>
      </p:sp>
      <p:cxnSp>
        <p:nvCxnSpPr>
          <p:cNvPr id="44" name="Connecteur droit 43"/>
          <p:cNvCxnSpPr/>
          <p:nvPr/>
        </p:nvCxnSpPr>
        <p:spPr>
          <a:xfrm flipV="1">
            <a:off x="10227077" y="825624"/>
            <a:ext cx="0" cy="55699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669150" y="3410534"/>
            <a:ext cx="721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/>
              <a:t>MHD</a:t>
            </a:r>
            <a:endParaRPr lang="en-GB" sz="2000" dirty="0"/>
          </a:p>
        </p:txBody>
      </p:sp>
      <p:cxnSp>
        <p:nvCxnSpPr>
          <p:cNvPr id="58" name="Connecteur droit 57"/>
          <p:cNvCxnSpPr/>
          <p:nvPr/>
        </p:nvCxnSpPr>
        <p:spPr>
          <a:xfrm flipV="1">
            <a:off x="9987380" y="844888"/>
            <a:ext cx="0" cy="55699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7571497" y="4147472"/>
            <a:ext cx="441943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93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820" y="797719"/>
            <a:ext cx="2974375" cy="223078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37" r="51280"/>
          <a:stretch/>
        </p:blipFill>
        <p:spPr>
          <a:xfrm>
            <a:off x="9366904" y="3441093"/>
            <a:ext cx="2639395" cy="310948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RF Modelling: Towards a Digital Twin Representation of the Antennas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976" y="4404644"/>
            <a:ext cx="11055323" cy="990746"/>
          </a:xfrm>
        </p:spPr>
        <p:txBody>
          <a:bodyPr/>
          <a:lstStyle/>
          <a:p>
            <a:r>
              <a:rPr lang="en-GB" dirty="0" smtClean="0"/>
              <a:t>Goal: Help IC Operators in Control Room</a:t>
            </a:r>
            <a:endParaRPr lang="en-GB" dirty="0" smtClean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smtClean="0"/>
              <a:t>Future work: post pulse measurement interpretations &amp; next pulse predictions 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en-GB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>
          <a:xfrm>
            <a:off x="188976" y="3994522"/>
            <a:ext cx="11108136" cy="405970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Antenna </a:t>
            </a:r>
            <a:r>
              <a:rPr lang="en-GB" dirty="0" smtClean="0">
                <a:solidFill>
                  <a:schemeClr val="accent3"/>
                </a:solidFill>
              </a:rPr>
              <a:t>Model + </a:t>
            </a:r>
            <a:r>
              <a:rPr lang="en-GB" dirty="0" err="1">
                <a:solidFill>
                  <a:schemeClr val="accent3"/>
                </a:solidFill>
              </a:rPr>
              <a:t>Jupyter</a:t>
            </a:r>
            <a:r>
              <a:rPr lang="en-GB" dirty="0">
                <a:solidFill>
                  <a:schemeClr val="accent3"/>
                </a:solidFill>
              </a:rPr>
              <a:t> Notebook + </a:t>
            </a:r>
            <a:r>
              <a:rPr lang="en-GB" dirty="0" smtClean="0">
                <a:solidFill>
                  <a:schemeClr val="accent3"/>
                </a:solidFill>
              </a:rPr>
              <a:t>Voilà </a:t>
            </a:r>
            <a:r>
              <a:rPr lang="en-GB" dirty="0">
                <a:solidFill>
                  <a:schemeClr val="accent3"/>
                </a:solidFill>
                <a:sym typeface="Wingdings" panose="05000000000000000000" pitchFamily="2" charset="2"/>
              </a:rPr>
              <a:t> GUI for IC </a:t>
            </a:r>
            <a:r>
              <a:rPr lang="en-GB" dirty="0" smtClean="0">
                <a:solidFill>
                  <a:schemeClr val="accent3"/>
                </a:solidFill>
                <a:sym typeface="Wingdings" panose="05000000000000000000" pitchFamily="2" charset="2"/>
              </a:rPr>
              <a:t>Operator</a:t>
            </a:r>
            <a:endParaRPr lang="en-GB" dirty="0">
              <a:solidFill>
                <a:schemeClr val="accent3"/>
              </a:solidFill>
            </a:endParaRPr>
          </a:p>
        </p:txBody>
      </p:sp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570" y="3028500"/>
            <a:ext cx="864542" cy="3897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7705" y="2958248"/>
            <a:ext cx="457085" cy="530219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188976" y="1048521"/>
            <a:ext cx="11055323" cy="2191074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u"/>
              <a:defRPr sz="20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chemeClr val="accent3"/>
                </a:solidFill>
              </a:rPr>
              <a:t>WEST ICRH Antenna </a:t>
            </a:r>
            <a:r>
              <a:rPr lang="en-GB" dirty="0">
                <a:solidFill>
                  <a:schemeClr val="accent3"/>
                </a:solidFill>
              </a:rPr>
              <a:t>Model </a:t>
            </a:r>
            <a:endParaRPr lang="en-GB" dirty="0" smtClean="0">
              <a:solidFill>
                <a:schemeClr val="accent3"/>
              </a:solidFill>
            </a:endParaRPr>
          </a:p>
          <a:p>
            <a:endParaRPr lang="en-GB" dirty="0" smtClean="0"/>
          </a:p>
          <a:p>
            <a:r>
              <a:rPr lang="en-GB" dirty="0" smtClean="0"/>
              <a:t>Validated against antenna measurements</a:t>
            </a:r>
          </a:p>
          <a:p>
            <a:pPr lvl="1"/>
            <a:endParaRPr lang="en-GB" dirty="0"/>
          </a:p>
          <a:p>
            <a:r>
              <a:rPr lang="en-GB" dirty="0" smtClean="0"/>
              <a:t>Opens-source, used by collaborators (PPPL) for coupling modelling (Petra-M)</a:t>
            </a:r>
          </a:p>
          <a:p>
            <a:pPr lvl="1"/>
            <a:r>
              <a:rPr lang="en-GB" dirty="0" smtClean="0"/>
              <a:t>First results show good relative results between experiments &amp; modelling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 smtClean="0"/>
              <a:t>Work on-going to match experimental values from plasma profiles &amp; equilibrium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763"/>
          <a:stretch/>
        </p:blipFill>
        <p:spPr>
          <a:xfrm>
            <a:off x="448191" y="5268296"/>
            <a:ext cx="7958547" cy="1231681"/>
          </a:xfrm>
          <a:prstGeom prst="rect">
            <a:avLst/>
          </a:prstGeom>
        </p:spPr>
      </p:pic>
      <p:pic>
        <p:nvPicPr>
          <p:cNvPr id="15" name="Image 14">
            <a:hlinkClick r:id="rId7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6"/>
          <a:stretch/>
        </p:blipFill>
        <p:spPr>
          <a:xfrm>
            <a:off x="3363525" y="998183"/>
            <a:ext cx="685800" cy="576394"/>
          </a:xfrm>
          <a:prstGeom prst="rect">
            <a:avLst/>
          </a:prstGeom>
        </p:spPr>
      </p:pic>
      <p:pic>
        <p:nvPicPr>
          <p:cNvPr id="17" name="Image 1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325" y="900678"/>
            <a:ext cx="833919" cy="700847"/>
          </a:xfrm>
          <a:prstGeom prst="rect">
            <a:avLst/>
          </a:prstGeom>
        </p:spPr>
      </p:pic>
      <p:pic>
        <p:nvPicPr>
          <p:cNvPr id="14" name="Image 13">
            <a:hlinkClick r:id="rId11"/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636" y="965407"/>
            <a:ext cx="599260" cy="57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7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 performed under the hood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1377" y="858982"/>
            <a:ext cx="10034746" cy="4530176"/>
          </a:xfrm>
        </p:spPr>
        <p:txBody>
          <a:bodyPr/>
          <a:lstStyle/>
          <a:p>
            <a:r>
              <a:rPr lang="en-GB" sz="2600" dirty="0" smtClean="0"/>
              <a:t>Several hardware problems have been fixed during the campaign</a:t>
            </a:r>
          </a:p>
          <a:p>
            <a:r>
              <a:rPr lang="en-GB" sz="2600" dirty="0" smtClean="0"/>
              <a:t>Often not visible, despite being critical, here is a non-exhaustive list:</a:t>
            </a:r>
          </a:p>
          <a:p>
            <a:pPr lvl="1"/>
            <a:r>
              <a:rPr lang="en-GB" sz="2400" dirty="0" smtClean="0"/>
              <a:t>Unbalanced </a:t>
            </a:r>
            <a:r>
              <a:rPr lang="en-GB" sz="2400" dirty="0"/>
              <a:t>power between </a:t>
            </a:r>
            <a:r>
              <a:rPr lang="en-GB" sz="2400" dirty="0" smtClean="0"/>
              <a:t>left and right side of Q1: </a:t>
            </a:r>
          </a:p>
          <a:p>
            <a:pPr lvl="2"/>
            <a:r>
              <a:rPr lang="en-GB" sz="2000" dirty="0" smtClean="0"/>
              <a:t>Defect in one of the RF oscillator. To be replaced for C6.</a:t>
            </a:r>
            <a:endParaRPr lang="en-GB" sz="2000" dirty="0"/>
          </a:p>
          <a:p>
            <a:pPr lvl="1"/>
            <a:r>
              <a:rPr lang="en-GB" sz="2400" dirty="0" smtClean="0"/>
              <a:t>Up to 9mm Radial Misalignment between left and right sides of Q2</a:t>
            </a:r>
          </a:p>
          <a:p>
            <a:pPr lvl="2"/>
            <a:r>
              <a:rPr lang="en-GB" sz="2000" dirty="0" smtClean="0"/>
              <a:t>Due to an incorrect setup of the pressure between hydraulic cylinder. Fixed 18/01.</a:t>
            </a:r>
            <a:endParaRPr lang="en-GB" sz="2000" dirty="0"/>
          </a:p>
          <a:p>
            <a:pPr lvl="1"/>
            <a:r>
              <a:rPr lang="en-GB" sz="2400" dirty="0" smtClean="0"/>
              <a:t>Various repairs at plant:</a:t>
            </a:r>
          </a:p>
          <a:p>
            <a:pPr lvl="2"/>
            <a:r>
              <a:rPr lang="en-GB" sz="2000" dirty="0" smtClean="0"/>
              <a:t>Anode Current Sensor Voltage Power Supply Repaired</a:t>
            </a:r>
          </a:p>
          <a:p>
            <a:pPr lvl="2"/>
            <a:r>
              <a:rPr lang="en-GB" sz="2000" dirty="0" smtClean="0"/>
              <a:t>Leaking Pressurized Air Network Refurbished</a:t>
            </a:r>
          </a:p>
          <a:p>
            <a:pPr lvl="2"/>
            <a:r>
              <a:rPr lang="en-GB" sz="2000" dirty="0" smtClean="0"/>
              <a:t>Low Power Stage Anode Capacitor replaced (no more spare part)</a:t>
            </a:r>
          </a:p>
          <a:p>
            <a:pPr lvl="2"/>
            <a:r>
              <a:rPr lang="en-GB" sz="2000" dirty="0" smtClean="0"/>
              <a:t>…</a:t>
            </a:r>
          </a:p>
          <a:p>
            <a:pPr lvl="2"/>
            <a:endParaRPr lang="en-GB" sz="1800" dirty="0" smtClean="0"/>
          </a:p>
          <a:p>
            <a:endParaRPr lang="en-GB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6"/>
          <a:stretch/>
        </p:blipFill>
        <p:spPr>
          <a:xfrm>
            <a:off x="10376122" y="858982"/>
            <a:ext cx="181587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4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1127570" y="4801465"/>
            <a:ext cx="6778180" cy="886397"/>
          </a:xfrm>
        </p:spPr>
        <p:txBody>
          <a:bodyPr/>
          <a:lstStyle/>
          <a:p>
            <a:r>
              <a:rPr lang="en-GB" sz="3200" dirty="0" smtClean="0"/>
              <a:t>Post C5 Visual Inspections</a:t>
            </a:r>
            <a:endParaRPr lang="en-GB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7141"/>
            <a:ext cx="12192000" cy="635586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ICRH Antennas after C5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76588" y="697141"/>
            <a:ext cx="9020175" cy="1309788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GB" sz="2400" dirty="0" smtClean="0"/>
              <a:t>Antennas Faraday Screen “</a:t>
            </a:r>
            <a:r>
              <a:rPr lang="en-GB" sz="2400" dirty="0" err="1" smtClean="0"/>
              <a:t>copperized</a:t>
            </a:r>
            <a:r>
              <a:rPr lang="en-GB" sz="2400" dirty="0" smtClean="0"/>
              <a:t>”</a:t>
            </a:r>
          </a:p>
          <a:p>
            <a:pPr lvl="1"/>
            <a:r>
              <a:rPr lang="en-GB" sz="2000" dirty="0" smtClean="0"/>
              <a:t>Silver coated now looks more orange than white. </a:t>
            </a:r>
          </a:p>
          <a:p>
            <a:pPr lvl="1"/>
            <a:r>
              <a:rPr lang="en-GB" sz="2000" dirty="0" smtClean="0"/>
              <a:t>Does IC power remobilize copper dusts and non-adherent coatings?</a:t>
            </a:r>
            <a:endParaRPr lang="en-GB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3122" y="-4849775"/>
            <a:ext cx="13765961" cy="71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5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Hot Spot on Q2 due to a local change in the Q2 strap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077" y="4343400"/>
            <a:ext cx="3095171" cy="2221852"/>
          </a:xfrm>
        </p:spPr>
        <p:txBody>
          <a:bodyPr/>
          <a:lstStyle/>
          <a:p>
            <a:r>
              <a:rPr lang="en-GB" dirty="0" smtClean="0"/>
              <a:t>Hot spot appear on Q2 antenna during C5 campaign RF restart</a:t>
            </a:r>
          </a:p>
          <a:p>
            <a:r>
              <a:rPr lang="en-GB" dirty="0" smtClean="0"/>
              <a:t>Inspection reveal real surface feature</a:t>
            </a:r>
          </a:p>
          <a:p>
            <a:pPr marL="360000" lvl="1"/>
            <a:r>
              <a:rPr lang="en-GB" dirty="0" smtClean="0"/>
              <a:t>FS bars clean</a:t>
            </a:r>
          </a:p>
          <a:p>
            <a:pPr marL="120519" lvl="1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Investigations on-going…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69" r="7812" b="52226"/>
          <a:stretch/>
        </p:blipFill>
        <p:spPr>
          <a:xfrm>
            <a:off x="3162300" y="3449620"/>
            <a:ext cx="9048750" cy="327073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37" t="63591" r="67955" b="14216"/>
          <a:stretch/>
        </p:blipFill>
        <p:spPr>
          <a:xfrm rot="16200000">
            <a:off x="6409068" y="-2439325"/>
            <a:ext cx="2549380" cy="900481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162300" y="2876105"/>
            <a:ext cx="1988058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Before C5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3143248" y="6258694"/>
            <a:ext cx="1988058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After C5</a:t>
            </a:r>
            <a:endParaRPr lang="en-GB" sz="2400" dirty="0"/>
          </a:p>
        </p:txBody>
      </p:sp>
      <p:sp>
        <p:nvSpPr>
          <p:cNvPr id="9" name="Ellipse 8"/>
          <p:cNvSpPr/>
          <p:nvPr/>
        </p:nvSpPr>
        <p:spPr>
          <a:xfrm>
            <a:off x="7538605" y="4728392"/>
            <a:ext cx="1759528" cy="10351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72" r="33867"/>
          <a:stretch/>
        </p:blipFill>
        <p:spPr>
          <a:xfrm>
            <a:off x="48077" y="679060"/>
            <a:ext cx="3133275" cy="3430787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>
            <a:off x="48077" y="3178436"/>
            <a:ext cx="1914073" cy="10351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 droite 12"/>
          <p:cNvSpPr/>
          <p:nvPr/>
        </p:nvSpPr>
        <p:spPr>
          <a:xfrm rot="5400000">
            <a:off x="8193826" y="3177340"/>
            <a:ext cx="620485" cy="440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8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024" y="3920836"/>
            <a:ext cx="3947795" cy="271410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4534"/>
            <a:ext cx="3760548" cy="2820411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we were at the end of the WEST C4 campaign (1/2)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38800" y="959882"/>
            <a:ext cx="11055323" cy="269890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C00000"/>
                </a:solidFill>
              </a:rPr>
              <a:t>The WEST ICRH </a:t>
            </a:r>
            <a:r>
              <a:rPr lang="en-GB" dirty="0" smtClean="0">
                <a:solidFill>
                  <a:srgbClr val="C00000"/>
                </a:solidFill>
              </a:rPr>
              <a:t>antennas successfully validated</a:t>
            </a:r>
            <a:endParaRPr lang="en-GB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/>
              <a:t>All </a:t>
            </a:r>
            <a:r>
              <a:rPr lang="en-US" dirty="0"/>
              <a:t>three antennas operational simultaneously on plasma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3 </a:t>
            </a:r>
            <a:r>
              <a:rPr lang="en-US" dirty="0"/>
              <a:t>MW/few seconds, 5 MW/500ms, and close to 6 MW peak.</a:t>
            </a:r>
          </a:p>
          <a:p>
            <a:pPr>
              <a:lnSpc>
                <a:spcPct val="150000"/>
              </a:lnSpc>
            </a:pPr>
            <a:r>
              <a:rPr lang="en-US" dirty="0"/>
              <a:t>Up to 8 MW total RF power (IC + LH) (close to 9 MW peak)</a:t>
            </a:r>
          </a:p>
          <a:p>
            <a:pPr>
              <a:lnSpc>
                <a:spcPct val="150000"/>
              </a:lnSpc>
            </a:pPr>
            <a:r>
              <a:rPr lang="en-US" dirty="0"/>
              <a:t>Load resilience confirmed on all antennas</a:t>
            </a:r>
          </a:p>
          <a:p>
            <a:r>
              <a:rPr lang="en-GB" dirty="0" smtClean="0"/>
              <a:t>Automatic matching demonstrated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295" y="804136"/>
            <a:ext cx="4876800" cy="348691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571" y="804136"/>
            <a:ext cx="4857523" cy="3473129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4585855" y="5015345"/>
            <a:ext cx="2050472" cy="472135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4585855" y="5957455"/>
            <a:ext cx="2174474" cy="207515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482146" y="4111047"/>
            <a:ext cx="76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 smtClean="0">
                <a:solidFill>
                  <a:schemeClr val="accent1">
                    <a:lumMod val="50000"/>
                  </a:schemeClr>
                </a:solidFill>
              </a:rPr>
              <a:t>C1 (top)</a:t>
            </a:r>
            <a:endParaRPr lang="en-GB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477460" y="4457689"/>
            <a:ext cx="1038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 smtClean="0">
                <a:solidFill>
                  <a:schemeClr val="accent3"/>
                </a:solidFill>
              </a:rPr>
              <a:t>C2 (bot)</a:t>
            </a:r>
            <a:endParaRPr lang="en-GB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5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Q4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571" y="887462"/>
            <a:ext cx="5094979" cy="3514513"/>
          </a:xfrm>
        </p:spPr>
        <p:txBody>
          <a:bodyPr/>
          <a:lstStyle/>
          <a:p>
            <a:r>
              <a:rPr lang="en-GB" dirty="0" smtClean="0"/>
              <a:t>Right side of the Q4 overheated during C5</a:t>
            </a:r>
          </a:p>
          <a:p>
            <a:pPr marL="360000" lvl="1"/>
            <a:r>
              <a:rPr lang="en-GB" dirty="0" smtClean="0"/>
              <a:t>But no </a:t>
            </a:r>
            <a:r>
              <a:rPr lang="en-GB" dirty="0"/>
              <a:t>new damage on right lateral </a:t>
            </a:r>
            <a:r>
              <a:rPr lang="en-GB" dirty="0" smtClean="0"/>
              <a:t>limiter (tbc)</a:t>
            </a:r>
            <a:endParaRPr lang="en-GB" dirty="0"/>
          </a:p>
          <a:p>
            <a:pPr marL="360000" lvl="1"/>
            <a:r>
              <a:rPr lang="en-GB" dirty="0" smtClean="0"/>
              <a:t>Due to plasma start-up at the beginning of C5? Not inspected with AIA during C5, no clue…</a:t>
            </a:r>
          </a:p>
          <a:p>
            <a:pPr marL="360000" lvl="1"/>
            <a:r>
              <a:rPr lang="en-GB" dirty="0" smtClean="0"/>
              <a:t>Explanation for the silver production associated with Q4?</a:t>
            </a:r>
          </a:p>
          <a:p>
            <a:pPr marL="360000" lvl="1"/>
            <a:endParaRPr lang="en-GB" dirty="0"/>
          </a:p>
          <a:p>
            <a:pPr marL="0" indent="-358444"/>
            <a:r>
              <a:rPr lang="en-GB" dirty="0" smtClean="0"/>
              <a:t>Q4 removed from the machine during S5</a:t>
            </a:r>
          </a:p>
          <a:p>
            <a:pPr marL="478963" lvl="1" indent="-358444"/>
            <a:r>
              <a:rPr lang="en-GB" dirty="0" smtClean="0"/>
              <a:t>Planned before &amp; required to change divertor elements</a:t>
            </a:r>
          </a:p>
          <a:p>
            <a:pPr marL="406269" lvl="1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Investigations on-going…</a:t>
            </a:r>
          </a:p>
          <a:p>
            <a:pPr marL="406269" lvl="1" indent="-285750">
              <a:buFont typeface="Wingdings" panose="05000000000000000000" pitchFamily="2" charset="2"/>
              <a:buChar char="à"/>
            </a:pPr>
            <a:endParaRPr lang="en-GB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722" b="10834"/>
          <a:stretch/>
        </p:blipFill>
        <p:spPr>
          <a:xfrm>
            <a:off x="7261937" y="196179"/>
            <a:ext cx="4492467" cy="6355780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10934700" y="385775"/>
            <a:ext cx="971550" cy="57673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59" t="57252" r="25251" b="20040"/>
          <a:stretch/>
        </p:blipFill>
        <p:spPr>
          <a:xfrm rot="16200000">
            <a:off x="3130202" y="2607719"/>
            <a:ext cx="5958779" cy="189408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27407" y="6004523"/>
            <a:ext cx="2029225" cy="584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Before C5</a:t>
            </a:r>
            <a:endParaRPr lang="en-GB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7261937" y="6045581"/>
            <a:ext cx="1988058" cy="584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After C5</a:t>
            </a:r>
            <a:endParaRPr lang="en-GB" sz="3200" dirty="0"/>
          </a:p>
        </p:txBody>
      </p:sp>
      <p:sp>
        <p:nvSpPr>
          <p:cNvPr id="12" name="Flèche droite 11"/>
          <p:cNvSpPr/>
          <p:nvPr/>
        </p:nvSpPr>
        <p:spPr>
          <a:xfrm>
            <a:off x="6874329" y="3216729"/>
            <a:ext cx="620485" cy="440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62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1127569" y="4801465"/>
            <a:ext cx="6906646" cy="886397"/>
          </a:xfrm>
        </p:spPr>
        <p:txBody>
          <a:bodyPr/>
          <a:lstStyle/>
          <a:p>
            <a:r>
              <a:rPr lang="en-GB" sz="3200" dirty="0" smtClean="0"/>
              <a:t>Perspectives for S5 shutdown and C6</a:t>
            </a:r>
            <a:endParaRPr lang="en-GB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8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Remaining Work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1376" y="928255"/>
            <a:ext cx="11583924" cy="562278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</a:rPr>
              <a:t>Work during S5 shutdown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Validate inner conductors water cooling setup (allows &gt;30s)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Setup compatibility with WEST baking mode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 smtClean="0"/>
              <a:t>Change voltage probe cables of Q4 antenna </a:t>
            </a:r>
            <a:r>
              <a:rPr lang="en-GB" b="0" dirty="0" smtClean="0"/>
              <a:t>+ change RF cables to CODAC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Repair Q2 strap? Clean Q4 Faraday Screen? 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…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>
                <a:solidFill>
                  <a:srgbClr val="C00000"/>
                </a:solidFill>
              </a:rPr>
              <a:t>Planned work for C6</a:t>
            </a:r>
            <a:endParaRPr lang="en-GB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 smtClean="0"/>
              <a:t>Implement VUV Silver signals as security </a:t>
            </a:r>
            <a:r>
              <a:rPr lang="en-GB" b="0" dirty="0" smtClean="0"/>
              <a:t>(like copper for LH)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Validate the automatic matching with the new capacitor motorization system </a:t>
            </a:r>
            <a:r>
              <a:rPr lang="en-GB" b="0" dirty="0" smtClean="0"/>
              <a:t>(not enough time in C5)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Develop local gas puffing scenarios with the full pumping capability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Plasma start-up assisted with ICRH </a:t>
            </a:r>
            <a:r>
              <a:rPr lang="en-GB" b="0" dirty="0" smtClean="0"/>
              <a:t>(WP-TE experiment)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Relative Antenna Phasing Experiment </a:t>
            </a:r>
            <a:r>
              <a:rPr lang="en-GB" b="0" dirty="0" smtClean="0"/>
              <a:t>(WP-TE experiment)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5983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 rot="18957160">
            <a:off x="1543004" y="2744825"/>
            <a:ext cx="7040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9600" dirty="0" smtClean="0">
                <a:solidFill>
                  <a:schemeClr val="bg1">
                    <a:lumMod val="95000"/>
                  </a:schemeClr>
                </a:solidFill>
              </a:rPr>
              <a:t>PRELIMINARY</a:t>
            </a:r>
            <a:endParaRPr lang="en-GB" sz="9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Preliminary Conclusions for C5 Campaign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7930" y="981735"/>
            <a:ext cx="11055323" cy="4714842"/>
          </a:xfrm>
        </p:spPr>
        <p:txBody>
          <a:bodyPr/>
          <a:lstStyle/>
          <a:p>
            <a:r>
              <a:rPr lang="en-GB" dirty="0" smtClean="0"/>
              <a:t>Antennas Phase Control Validated</a:t>
            </a:r>
          </a:p>
          <a:p>
            <a:pPr lvl="1"/>
            <a:r>
              <a:rPr lang="en-GB" dirty="0" smtClean="0"/>
              <a:t>Good Reliability of </a:t>
            </a:r>
            <a:r>
              <a:rPr lang="en-GB" dirty="0"/>
              <a:t>+/- 1° </a:t>
            </a:r>
            <a:endParaRPr lang="en-GB" dirty="0" smtClean="0"/>
          </a:p>
          <a:p>
            <a:pPr lvl="1"/>
            <a:r>
              <a:rPr lang="en-GB" dirty="0" smtClean="0"/>
              <a:t>Some work remain for automatic matching with the new capacitor motorization system</a:t>
            </a:r>
          </a:p>
          <a:p>
            <a:endParaRPr lang="en-GB" dirty="0"/>
          </a:p>
          <a:p>
            <a:r>
              <a:rPr lang="en-GB" dirty="0" smtClean="0"/>
              <a:t>Operational </a:t>
            </a:r>
            <a:r>
              <a:rPr lang="en-GB" dirty="0"/>
              <a:t>Difficulties in C5 to Control the Isotopic </a:t>
            </a:r>
            <a:r>
              <a:rPr lang="en-GB" dirty="0" smtClean="0"/>
              <a:t>Ratio</a:t>
            </a:r>
          </a:p>
          <a:p>
            <a:pPr lvl="1"/>
            <a:r>
              <a:rPr lang="en-GB" dirty="0" smtClean="0"/>
              <a:t>Real issue: varied from 40% to 0%...  </a:t>
            </a:r>
          </a:p>
          <a:p>
            <a:pPr lvl="1"/>
            <a:r>
              <a:rPr lang="en-GB" dirty="0" smtClean="0"/>
              <a:t>Lead to extra radiated power and probably other problems -&gt; to be avoided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Issues with copper?</a:t>
            </a:r>
            <a:endParaRPr lang="en-GB" dirty="0"/>
          </a:p>
          <a:p>
            <a:pPr lvl="1"/>
            <a:r>
              <a:rPr lang="en-GB" dirty="0" smtClean="0"/>
              <a:t>Plasma facing components, especially antennas, copper coated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Separated IC or LH operation is OK, but combined operation leads to additional difficulties</a:t>
            </a:r>
          </a:p>
          <a:p>
            <a:pPr lvl="1"/>
            <a:r>
              <a:rPr lang="en-GB" dirty="0" smtClean="0"/>
              <a:t>Work is on going to understand how to improve the situation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3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your 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58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1127570" y="4801465"/>
            <a:ext cx="3569121" cy="1004378"/>
          </a:xfrm>
        </p:spPr>
        <p:txBody>
          <a:bodyPr/>
          <a:lstStyle/>
          <a:p>
            <a:r>
              <a:rPr lang="en-GB" dirty="0" smtClean="0"/>
              <a:t>Spare slides</a:t>
            </a:r>
          </a:p>
          <a:p>
            <a:r>
              <a:rPr lang="en-GB" dirty="0" smtClean="0"/>
              <a:t>Pas </a:t>
            </a:r>
            <a:r>
              <a:rPr lang="en-GB" dirty="0" err="1" smtClean="0"/>
              <a:t>directement</a:t>
            </a:r>
            <a:r>
              <a:rPr lang="en-GB" dirty="0" smtClean="0"/>
              <a:t> </a:t>
            </a:r>
            <a:r>
              <a:rPr lang="en-GB" dirty="0" err="1" smtClean="0"/>
              <a:t>lié</a:t>
            </a:r>
            <a:r>
              <a:rPr lang="en-GB" dirty="0" smtClean="0"/>
              <a:t> au </a:t>
            </a:r>
            <a:r>
              <a:rPr lang="en-GB" dirty="0" err="1" smtClean="0"/>
              <a:t>sujet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6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 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32" t="23704" r="11111" b="17407"/>
          <a:stretch/>
        </p:blipFill>
        <p:spPr>
          <a:xfrm rot="5400000">
            <a:off x="-964188" y="1738407"/>
            <a:ext cx="5872765" cy="395665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Capacitor Motorization System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549" y="5595394"/>
            <a:ext cx="4098277" cy="1052301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GB" dirty="0" smtClean="0"/>
              <a:t>3 controllers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1 single controller</a:t>
            </a:r>
          </a:p>
          <a:p>
            <a:r>
              <a:rPr lang="en-GB" dirty="0"/>
              <a:t>1</a:t>
            </a:r>
            <a:r>
              <a:rPr lang="en-GB" dirty="0" smtClean="0"/>
              <a:t>2 new motors</a:t>
            </a:r>
          </a:p>
          <a:p>
            <a:r>
              <a:rPr lang="en-GB" dirty="0" smtClean="0"/>
              <a:t>12 new </a:t>
            </a:r>
            <a:r>
              <a:rPr lang="en-GB" dirty="0" err="1" smtClean="0"/>
              <a:t>servopacks</a:t>
            </a:r>
            <a:endParaRPr lang="en-GB" dirty="0"/>
          </a:p>
        </p:txBody>
      </p:sp>
      <p:grpSp>
        <p:nvGrpSpPr>
          <p:cNvPr id="60" name="Groupe 59"/>
          <p:cNvGrpSpPr/>
          <p:nvPr/>
        </p:nvGrpSpPr>
        <p:grpSpPr>
          <a:xfrm>
            <a:off x="4766903" y="687040"/>
            <a:ext cx="7433863" cy="5595356"/>
            <a:chOff x="3024262" y="91088"/>
            <a:chExt cx="8796243" cy="6620799"/>
          </a:xfrm>
        </p:grpSpPr>
        <p:grpSp>
          <p:nvGrpSpPr>
            <p:cNvPr id="5" name="Groupe 4"/>
            <p:cNvGrpSpPr/>
            <p:nvPr/>
          </p:nvGrpSpPr>
          <p:grpSpPr>
            <a:xfrm>
              <a:off x="5509690" y="5849775"/>
              <a:ext cx="4326980" cy="720080"/>
              <a:chOff x="1688430" y="5157192"/>
              <a:chExt cx="4326980" cy="720080"/>
            </a:xfrm>
          </p:grpSpPr>
          <p:pic>
            <p:nvPicPr>
              <p:cNvPr id="6" name="Picture 2" descr="Résultat de recherche d'images pour &quot;servomoteur yaskawa&quot;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430" y="5157192"/>
                <a:ext cx="1083370" cy="72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Résultat de recherche d'images pour &quot;servomoteur yaskawa&quot;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8550" y="5157192"/>
                <a:ext cx="1083370" cy="72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ésultat de recherche d'images pour &quot;servomoteur yaskawa&quot;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8670" y="5157192"/>
                <a:ext cx="1083370" cy="72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ésultat de recherche d'images pour &quot;servomoteur yaskawa&quot;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2040" y="5157192"/>
                <a:ext cx="1083370" cy="72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6015371" y="4049575"/>
              <a:ext cx="3742791" cy="1008112"/>
              <a:chOff x="2413385" y="4437112"/>
              <a:chExt cx="3742791" cy="1008112"/>
            </a:xfrm>
          </p:grpSpPr>
          <p:pic>
            <p:nvPicPr>
              <p:cNvPr id="11" name="Picture 4" descr="YASKAWA-ELECTRIC-CACR-SR03BY1SG-E-SERVO-DRIVE-YASNAC-AC-SERVOPACK-200-VAC"/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765" t="5090" r="8190" b="10240"/>
              <a:stretch/>
            </p:blipFill>
            <p:spPr bwMode="auto">
              <a:xfrm>
                <a:off x="2413385" y="4437112"/>
                <a:ext cx="504056" cy="1008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YASKAWA-ELECTRIC-CACR-SR03BY1SG-E-SERVO-DRIVE-YASNAC-AC-SERVOPACK-200-VAC"/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765" t="5090" r="8190" b="10240"/>
              <a:stretch/>
            </p:blipFill>
            <p:spPr bwMode="auto">
              <a:xfrm>
                <a:off x="3491880" y="4437112"/>
                <a:ext cx="504056" cy="1008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YASKAWA-ELECTRIC-CACR-SR03BY1SG-E-SERVO-DRIVE-YASNAC-AC-SERVOPACK-200-VAC"/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765" t="5090" r="8190" b="10240"/>
              <a:stretch/>
            </p:blipFill>
            <p:spPr bwMode="auto">
              <a:xfrm>
                <a:off x="4572000" y="4437112"/>
                <a:ext cx="504056" cy="1008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YASKAWA-ELECTRIC-CACR-SR03BY1SG-E-SERVO-DRIVE-YASNAC-AC-SERVOPACK-200-VAC"/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765" t="5090" r="8190" b="10240"/>
              <a:stretch/>
            </p:blipFill>
            <p:spPr bwMode="auto">
              <a:xfrm>
                <a:off x="5652120" y="4437112"/>
                <a:ext cx="504056" cy="1008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5" name="Connecteur droit 14"/>
            <p:cNvCxnSpPr/>
            <p:nvPr/>
          </p:nvCxnSpPr>
          <p:spPr>
            <a:xfrm flipV="1">
              <a:off x="6229770" y="5057687"/>
              <a:ext cx="0" cy="864096"/>
            </a:xfrm>
            <a:prstGeom prst="line">
              <a:avLst/>
            </a:prstGeom>
            <a:ln w="254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 flipV="1">
              <a:off x="7309890" y="5057687"/>
              <a:ext cx="0" cy="864096"/>
            </a:xfrm>
            <a:prstGeom prst="line">
              <a:avLst/>
            </a:prstGeom>
            <a:ln w="254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 flipV="1">
              <a:off x="8390010" y="5057687"/>
              <a:ext cx="0" cy="864096"/>
            </a:xfrm>
            <a:prstGeom prst="line">
              <a:avLst/>
            </a:prstGeom>
            <a:ln w="254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flipV="1">
              <a:off x="9470130" y="5057687"/>
              <a:ext cx="0" cy="864096"/>
            </a:xfrm>
            <a:prstGeom prst="line">
              <a:avLst/>
            </a:prstGeom>
            <a:ln w="254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73786" y="4913671"/>
              <a:ext cx="0" cy="116051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V="1">
              <a:off x="7453906" y="4913671"/>
              <a:ext cx="0" cy="116051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 flipV="1">
              <a:off x="8534026" y="4913671"/>
              <a:ext cx="0" cy="116051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V="1">
              <a:off x="9614146" y="4913671"/>
              <a:ext cx="0" cy="116051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9552012" y="5794824"/>
              <a:ext cx="1098615" cy="300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err="1" smtClean="0">
                  <a:solidFill>
                    <a:schemeClr val="accent1">
                      <a:lumMod val="50000"/>
                    </a:schemeClr>
                  </a:solidFill>
                </a:rPr>
                <a:t>Motor</a:t>
              </a:r>
              <a:r>
                <a:rPr lang="fr-FR" sz="105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fr-FR" sz="1050" dirty="0" err="1" smtClean="0">
                  <a:solidFill>
                    <a:schemeClr val="accent1">
                      <a:lumMod val="50000"/>
                    </a:schemeClr>
                  </a:solidFill>
                </a:rPr>
                <a:t>coders</a:t>
              </a:r>
              <a:endParaRPr lang="fr-FR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4957958" y="5645326"/>
              <a:ext cx="1314848" cy="300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err="1" smtClean="0">
                  <a:solidFill>
                    <a:srgbClr val="FF0000"/>
                  </a:solidFill>
                </a:rPr>
                <a:t>Motor</a:t>
              </a:r>
              <a:r>
                <a:rPr lang="fr-FR" sz="1050" dirty="0" smtClean="0">
                  <a:solidFill>
                    <a:srgbClr val="FF0000"/>
                  </a:solidFill>
                </a:rPr>
                <a:t> command</a:t>
              </a:r>
              <a:endParaRPr lang="fr-FR" sz="1050" dirty="0">
                <a:solidFill>
                  <a:srgbClr val="FF0000"/>
                </a:solidFill>
              </a:endParaRPr>
            </a:p>
          </p:txBody>
        </p:sp>
        <p:pic>
          <p:nvPicPr>
            <p:cNvPr id="25" name="Picture 6" descr="Résultat de recherche d'images pour &quot;controleur d'axes trio motion&quot;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192" y="2166888"/>
              <a:ext cx="1415925" cy="141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necteur droit 25"/>
            <p:cNvCxnSpPr/>
            <p:nvPr/>
          </p:nvCxnSpPr>
          <p:spPr>
            <a:xfrm flipH="1" flipV="1">
              <a:off x="6229770" y="3649340"/>
              <a:ext cx="3235804" cy="4192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flipH="1" flipV="1">
              <a:off x="6229770" y="3643684"/>
              <a:ext cx="7422" cy="419931"/>
            </a:xfrm>
            <a:prstGeom prst="line">
              <a:avLst/>
            </a:prstGeom>
            <a:ln w="25400">
              <a:solidFill>
                <a:schemeClr val="accent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H="1" flipV="1">
              <a:off x="7309890" y="3653532"/>
              <a:ext cx="7422" cy="419931"/>
            </a:xfrm>
            <a:prstGeom prst="line">
              <a:avLst/>
            </a:prstGeom>
            <a:ln w="25400">
              <a:solidFill>
                <a:schemeClr val="accent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flipH="1" flipV="1">
              <a:off x="8380963" y="3643683"/>
              <a:ext cx="7422" cy="419931"/>
            </a:xfrm>
            <a:prstGeom prst="line">
              <a:avLst/>
            </a:prstGeom>
            <a:ln w="25400">
              <a:solidFill>
                <a:schemeClr val="accent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flipH="1" flipV="1">
              <a:off x="9461083" y="3643682"/>
              <a:ext cx="7422" cy="419931"/>
            </a:xfrm>
            <a:prstGeom prst="line">
              <a:avLst/>
            </a:prstGeom>
            <a:ln w="25400">
              <a:solidFill>
                <a:schemeClr val="accent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 flipV="1">
              <a:off x="7669930" y="3443567"/>
              <a:ext cx="0" cy="207869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8" descr="Résultat de recherche d'images pour &quot;api tsx&quot;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8" t="12538" r="10081" b="19830"/>
            <a:stretch/>
          </p:blipFill>
          <p:spPr bwMode="auto">
            <a:xfrm>
              <a:off x="9110090" y="1394241"/>
              <a:ext cx="1800200" cy="792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necteur droit 32"/>
            <p:cNvCxnSpPr/>
            <p:nvPr/>
          </p:nvCxnSpPr>
          <p:spPr>
            <a:xfrm flipV="1">
              <a:off x="9461083" y="2196429"/>
              <a:ext cx="0" cy="1461278"/>
            </a:xfrm>
            <a:prstGeom prst="line">
              <a:avLst/>
            </a:prstGeom>
            <a:ln w="25400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7957962" y="1729376"/>
              <a:ext cx="1151728" cy="2072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 flipV="1">
              <a:off x="7949461" y="1733551"/>
              <a:ext cx="8501" cy="607703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/>
            <p:cNvSpPr txBox="1"/>
            <p:nvPr/>
          </p:nvSpPr>
          <p:spPr>
            <a:xfrm>
              <a:off x="7309890" y="1526262"/>
              <a:ext cx="5421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/>
                <a:t>RS232</a:t>
              </a:r>
              <a:endParaRPr lang="fr-FR" sz="1050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9614146" y="2131561"/>
              <a:ext cx="1362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STOR / ETOR</a:t>
              </a:r>
              <a:endParaRPr lang="fr-FR" dirty="0"/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51" b="12663"/>
            <a:stretch/>
          </p:blipFill>
          <p:spPr bwMode="auto">
            <a:xfrm>
              <a:off x="4275207" y="1190250"/>
              <a:ext cx="2105735" cy="1220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 descr="http://www.ni.com/cms/images/devzone/tut/Capture_20090930131329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064" y="287979"/>
              <a:ext cx="2327639" cy="1012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à coins arrondis 40"/>
            <p:cNvSpPr/>
            <p:nvPr/>
          </p:nvSpPr>
          <p:spPr>
            <a:xfrm>
              <a:off x="3997522" y="196179"/>
              <a:ext cx="2521905" cy="221388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41"/>
            <p:cNvCxnSpPr/>
            <p:nvPr/>
          </p:nvCxnSpPr>
          <p:spPr>
            <a:xfrm>
              <a:off x="6519427" y="1520992"/>
              <a:ext cx="2590263" cy="29967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>
              <a:off x="5824416" y="2749376"/>
              <a:ext cx="1752877" cy="397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flipV="1">
              <a:off x="5824416" y="2410066"/>
              <a:ext cx="0" cy="33931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5700579" y="3041463"/>
              <a:ext cx="1593676" cy="273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 smtClean="0">
                  <a:solidFill>
                    <a:schemeClr val="accent1">
                      <a:lumMod val="50000"/>
                    </a:schemeClr>
                  </a:solidFill>
                </a:rPr>
                <a:t>RF </a:t>
              </a:r>
              <a:r>
                <a:rPr lang="fr-FR" sz="900" dirty="0" err="1" smtClean="0">
                  <a:solidFill>
                    <a:schemeClr val="accent1">
                      <a:lumMod val="50000"/>
                    </a:schemeClr>
                  </a:solidFill>
                </a:rPr>
                <a:t>presence</a:t>
              </a:r>
              <a:r>
                <a:rPr lang="fr-FR" sz="900" dirty="0" smtClean="0">
                  <a:solidFill>
                    <a:schemeClr val="accent1">
                      <a:lumMod val="50000"/>
                    </a:schemeClr>
                  </a:solidFill>
                </a:rPr>
                <a:t> (</a:t>
              </a:r>
              <a:r>
                <a:rPr lang="fr-FR" sz="900" dirty="0" err="1" smtClean="0">
                  <a:solidFill>
                    <a:schemeClr val="accent1">
                      <a:lumMod val="50000"/>
                    </a:schemeClr>
                  </a:solidFill>
                </a:rPr>
                <a:t>True</a:t>
              </a:r>
              <a:r>
                <a:rPr lang="fr-FR" sz="900" dirty="0" smtClean="0">
                  <a:solidFill>
                    <a:schemeClr val="accent1">
                      <a:lumMod val="50000"/>
                    </a:schemeClr>
                  </a:solidFill>
                </a:rPr>
                <a:t>/False)</a:t>
              </a:r>
              <a:endParaRPr lang="fr-FR" sz="9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46" name="Groupe 45"/>
            <p:cNvGrpSpPr/>
            <p:nvPr/>
          </p:nvGrpSpPr>
          <p:grpSpPr>
            <a:xfrm>
              <a:off x="3036586" y="6000942"/>
              <a:ext cx="2352920" cy="611828"/>
              <a:chOff x="4658217" y="439726"/>
              <a:chExt cx="2352920" cy="611828"/>
            </a:xfrm>
          </p:grpSpPr>
          <p:pic>
            <p:nvPicPr>
              <p:cNvPr id="47" name="Picture 10" descr="Résultat de recherche d'images pour &quot;hengstler ag66&quot;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01646">
                <a:off x="4658217" y="447679"/>
                <a:ext cx="603875" cy="603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0" descr="Résultat de recherche d'images pour &quot;hengstler ag66&quot;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01646">
                <a:off x="5229207" y="439726"/>
                <a:ext cx="603875" cy="603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0" descr="Résultat de recherche d'images pour &quot;hengstler ag66&quot;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01646">
                <a:off x="5831198" y="439726"/>
                <a:ext cx="603875" cy="603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10" descr="Résultat de recherche d'images pour &quot;hengstler ag66&quot;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01646">
                <a:off x="6407262" y="439726"/>
                <a:ext cx="603875" cy="603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ectangle à coins arrondis 50"/>
            <p:cNvSpPr/>
            <p:nvPr/>
          </p:nvSpPr>
          <p:spPr>
            <a:xfrm>
              <a:off x="3024262" y="5921783"/>
              <a:ext cx="2460293" cy="7901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3036283" y="5645649"/>
              <a:ext cx="1303468" cy="300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err="1" smtClean="0">
                  <a:solidFill>
                    <a:schemeClr val="accent1">
                      <a:lumMod val="50000"/>
                    </a:schemeClr>
                  </a:solidFill>
                </a:rPr>
                <a:t>Capacitor</a:t>
              </a:r>
              <a:r>
                <a:rPr lang="fr-FR" sz="105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fr-FR" sz="1050" dirty="0" err="1" smtClean="0">
                  <a:solidFill>
                    <a:schemeClr val="accent1">
                      <a:lumMod val="50000"/>
                    </a:schemeClr>
                  </a:solidFill>
                </a:rPr>
                <a:t>coders</a:t>
              </a:r>
              <a:endParaRPr lang="fr-FR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53" name="Connecteur droit 52"/>
            <p:cNvCxnSpPr/>
            <p:nvPr/>
          </p:nvCxnSpPr>
          <p:spPr>
            <a:xfrm flipV="1">
              <a:off x="4511504" y="2410066"/>
              <a:ext cx="0" cy="3511717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10070298" y="826382"/>
              <a:ext cx="728743" cy="564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API</a:t>
              </a:r>
              <a:endParaRPr lang="fr-FR" dirty="0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427253" y="91088"/>
              <a:ext cx="1316442" cy="564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CODAC</a:t>
              </a:r>
              <a:endParaRPr lang="fr-FR" dirty="0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8157791" y="3049348"/>
              <a:ext cx="1766130" cy="564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Controller</a:t>
              </a:r>
              <a:endParaRPr lang="fr-FR" dirty="0"/>
            </a:p>
          </p:txBody>
        </p:sp>
        <p:cxnSp>
          <p:nvCxnSpPr>
            <p:cNvPr id="57" name="Connecteur droit 56"/>
            <p:cNvCxnSpPr/>
            <p:nvPr/>
          </p:nvCxnSpPr>
          <p:spPr>
            <a:xfrm>
              <a:off x="5633081" y="3055555"/>
              <a:ext cx="1937150" cy="17438"/>
            </a:xfrm>
            <a:prstGeom prst="line">
              <a:avLst/>
            </a:prstGeom>
            <a:ln w="25400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 flipH="1">
              <a:off x="5641589" y="2410066"/>
              <a:ext cx="9750" cy="666406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5786208" y="2715539"/>
              <a:ext cx="1682823" cy="273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 err="1" smtClean="0">
                  <a:solidFill>
                    <a:schemeClr val="accent3"/>
                  </a:solidFill>
                </a:rPr>
                <a:t>Velocity</a:t>
              </a:r>
              <a:r>
                <a:rPr lang="fr-FR" sz="900" dirty="0" smtClean="0">
                  <a:solidFill>
                    <a:schemeClr val="accent3"/>
                  </a:solidFill>
                </a:rPr>
                <a:t> </a:t>
              </a:r>
              <a:r>
                <a:rPr lang="fr-FR" sz="900" dirty="0" err="1" smtClean="0">
                  <a:solidFill>
                    <a:schemeClr val="accent3"/>
                  </a:solidFill>
                </a:rPr>
                <a:t>requests</a:t>
              </a:r>
              <a:r>
                <a:rPr lang="fr-FR" sz="900" dirty="0" smtClean="0">
                  <a:solidFill>
                    <a:schemeClr val="accent3"/>
                  </a:solidFill>
                </a:rPr>
                <a:t> (+/- 10v)</a:t>
              </a:r>
              <a:endParaRPr lang="fr-FR" sz="900" dirty="0">
                <a:solidFill>
                  <a:schemeClr val="accent3"/>
                </a:solidFill>
              </a:endParaRPr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9902178" y="4358937"/>
              <a:ext cx="1918327" cy="564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servopacks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0713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99" b="29167"/>
          <a:stretch/>
        </p:blipFill>
        <p:spPr>
          <a:xfrm>
            <a:off x="8719817" y="3106127"/>
            <a:ext cx="3432059" cy="356526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Inside Antenna Boxes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5176" y="967492"/>
            <a:ext cx="11055323" cy="713747"/>
          </a:xfrm>
        </p:spPr>
        <p:txBody>
          <a:bodyPr/>
          <a:lstStyle/>
          <a:p>
            <a:r>
              <a:rPr lang="en-GB" dirty="0" smtClean="0"/>
              <a:t>Much more copper (?) deposition inside Q1 and Q4 than Q2</a:t>
            </a:r>
          </a:p>
          <a:p>
            <a:pPr lvl="1"/>
            <a:r>
              <a:rPr lang="en-GB" dirty="0" smtClean="0"/>
              <a:t>Hypothesis: Q2 is less connected to LH launchers than Q1 and Q4?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26"/>
          <a:stretch/>
        </p:blipFill>
        <p:spPr>
          <a:xfrm>
            <a:off x="0" y="3837709"/>
            <a:ext cx="4131597" cy="283368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14" r="3520"/>
          <a:stretch/>
        </p:blipFill>
        <p:spPr>
          <a:xfrm>
            <a:off x="4229938" y="3837709"/>
            <a:ext cx="4353248" cy="283368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ZoneTexte 6"/>
          <p:cNvSpPr txBox="1"/>
          <p:nvPr/>
        </p:nvSpPr>
        <p:spPr>
          <a:xfrm>
            <a:off x="4236906" y="6086618"/>
            <a:ext cx="1221220" cy="584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Q2</a:t>
            </a:r>
            <a:endParaRPr lang="en-GB" sz="3200" dirty="0"/>
          </a:p>
        </p:txBody>
      </p:sp>
      <p:sp>
        <p:nvSpPr>
          <p:cNvPr id="8" name="ZoneTexte 7"/>
          <p:cNvSpPr txBox="1"/>
          <p:nvPr/>
        </p:nvSpPr>
        <p:spPr>
          <a:xfrm>
            <a:off x="-6969" y="6086618"/>
            <a:ext cx="1221220" cy="584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Q1</a:t>
            </a:r>
            <a:endParaRPr lang="en-GB" sz="3200" dirty="0"/>
          </a:p>
        </p:txBody>
      </p:sp>
      <p:sp>
        <p:nvSpPr>
          <p:cNvPr id="10" name="ZoneTexte 9"/>
          <p:cNvSpPr txBox="1"/>
          <p:nvPr/>
        </p:nvSpPr>
        <p:spPr>
          <a:xfrm>
            <a:off x="8898809" y="6086618"/>
            <a:ext cx="1221220" cy="5847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Q4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50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9190" y="1048522"/>
            <a:ext cx="9201705" cy="552102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Evolution of Copper, Iron and Silver Impurity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2382" y="909976"/>
            <a:ext cx="11055323" cy="713747"/>
          </a:xfrm>
        </p:spPr>
        <p:txBody>
          <a:bodyPr/>
          <a:lstStyle/>
          <a:p>
            <a:r>
              <a:rPr lang="en-GB" dirty="0" smtClean="0"/>
              <a:t>Averaged during RF operations</a:t>
            </a:r>
          </a:p>
          <a:p>
            <a:pPr lvl="1"/>
            <a:r>
              <a:rPr lang="en-GB" dirty="0" smtClean="0"/>
              <a:t>Vertical lines: </a:t>
            </a:r>
            <a:r>
              <a:rPr lang="en-GB" dirty="0"/>
              <a:t>Pulse with ICRH </a:t>
            </a:r>
            <a:r>
              <a:rPr lang="en-GB" dirty="0" smtClean="0"/>
              <a:t>power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41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707" y="1360133"/>
            <a:ext cx="8524875" cy="511492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Radiated Power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2830" y="1035034"/>
            <a:ext cx="11055323" cy="713747"/>
          </a:xfrm>
        </p:spPr>
        <p:txBody>
          <a:bodyPr/>
          <a:lstStyle/>
          <a:p>
            <a:r>
              <a:rPr lang="en-GB" dirty="0" smtClean="0"/>
              <a:t>Between 40 to 60%</a:t>
            </a:r>
          </a:p>
          <a:p>
            <a:pPr lvl="1"/>
            <a:r>
              <a:rPr lang="en-GB" dirty="0" smtClean="0"/>
              <a:t>But </a:t>
            </a:r>
            <a:endParaRPr lang="en-GB" dirty="0"/>
          </a:p>
        </p:txBody>
      </p:sp>
      <p:sp>
        <p:nvSpPr>
          <p:cNvPr id="8" name="ZoneTexte 7"/>
          <p:cNvSpPr txBox="1"/>
          <p:nvPr/>
        </p:nvSpPr>
        <p:spPr>
          <a:xfrm>
            <a:off x="3089565" y="3745121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/>
              <a:t>56626</a:t>
            </a:r>
          </a:p>
          <a:p>
            <a:r>
              <a:rPr lang="en-GB" sz="1800" dirty="0" smtClean="0"/>
              <a:t>56651</a:t>
            </a:r>
            <a:endParaRPr lang="en-GB" sz="1800" dirty="0"/>
          </a:p>
        </p:txBody>
      </p:sp>
      <p:cxnSp>
        <p:nvCxnSpPr>
          <p:cNvPr id="10" name="Connecteur droit avec flèche 9"/>
          <p:cNvCxnSpPr>
            <a:stCxn id="8" idx="2"/>
          </p:cNvCxnSpPr>
          <p:nvPr/>
        </p:nvCxnSpPr>
        <p:spPr>
          <a:xfrm>
            <a:off x="3474447" y="4391452"/>
            <a:ext cx="384881" cy="30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859328" y="335747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56601</a:t>
            </a:r>
            <a:endParaRPr lang="en-GB" sz="1800" dirty="0"/>
          </a:p>
        </p:txBody>
      </p:sp>
      <p:cxnSp>
        <p:nvCxnSpPr>
          <p:cNvPr id="13" name="Connecteur droit avec flèche 12"/>
          <p:cNvCxnSpPr>
            <a:stCxn id="11" idx="2"/>
          </p:cNvCxnSpPr>
          <p:nvPr/>
        </p:nvCxnSpPr>
        <p:spPr>
          <a:xfrm>
            <a:off x="4244210" y="3726802"/>
            <a:ext cx="161535" cy="78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405745" y="297211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/>
              <a:t>56625</a:t>
            </a:r>
            <a:endParaRPr lang="en-GB" sz="1800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4790627" y="3205070"/>
            <a:ext cx="22345" cy="91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 rot="3283871">
            <a:off x="3216996" y="2473597"/>
            <a:ext cx="1774036" cy="26476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065" y="1391907"/>
            <a:ext cx="85248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4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we were at the end of the WEST C4 campaign (2/2)</a:t>
            </a:r>
            <a:endParaRPr lang="en-GB" dirty="0"/>
          </a:p>
        </p:txBody>
      </p:sp>
      <p:sp>
        <p:nvSpPr>
          <p:cNvPr id="7" name="Espace réservé du texte 5"/>
          <p:cNvSpPr txBox="1">
            <a:spLocks/>
          </p:cNvSpPr>
          <p:nvPr/>
        </p:nvSpPr>
        <p:spPr>
          <a:xfrm>
            <a:off x="338800" y="748771"/>
            <a:ext cx="10430800" cy="6074189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1048"/>
              </a:spcBef>
              <a:buClr>
                <a:srgbClr val="548235"/>
              </a:buClr>
              <a:buSzPct val="80000"/>
              <a:buFontTx/>
              <a:buNone/>
              <a:defRPr sz="20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C00000"/>
                </a:solidFill>
              </a:rPr>
              <a:t>Work performed during S4 shutdown</a:t>
            </a:r>
          </a:p>
          <a:p>
            <a:pPr marL="239481" lvl="0" indent="-239481">
              <a:lnSpc>
                <a:spcPct val="150000"/>
              </a:lnSpc>
              <a:spcBef>
                <a:spcPts val="0"/>
              </a:spcBef>
              <a:buFont typeface="Wingdings 3" panose="05040102010807070707" pitchFamily="18" charset="2"/>
              <a:buChar char="u"/>
            </a:pPr>
            <a:r>
              <a:rPr lang="en-GB" dirty="0" smtClean="0">
                <a:solidFill>
                  <a:srgbClr val="E7E6E6">
                    <a:lumMod val="50000"/>
                  </a:srgbClr>
                </a:solidFill>
              </a:rPr>
              <a:t>1 Voltage probe out of order on Q1 </a:t>
            </a:r>
            <a:r>
              <a:rPr lang="en-GB" dirty="0" smtClean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  <a:t/>
            </a:r>
            <a:br>
              <a:rPr lang="en-GB" dirty="0" smtClean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</a:br>
            <a:r>
              <a:rPr lang="en-GB" b="0" dirty="0" smtClean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  <a:t> Q1 removed from WEST, cables repaired and hardened</a:t>
            </a:r>
            <a:br>
              <a:rPr lang="en-GB" b="0" dirty="0" smtClean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</a:br>
            <a:r>
              <a:rPr lang="en-GB" b="0" dirty="0" smtClean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  <a:t> In-vessel fixes for Q4 (not Q2)</a:t>
            </a:r>
          </a:p>
          <a:p>
            <a:pPr marL="239481" lvl="0" indent="-239481">
              <a:lnSpc>
                <a:spcPct val="150000"/>
              </a:lnSpc>
              <a:spcBef>
                <a:spcPts val="0"/>
              </a:spcBef>
              <a:buFont typeface="Wingdings 3" panose="05040102010807070707" pitchFamily="18" charset="2"/>
              <a:buChar char="u"/>
            </a:pPr>
            <a:endParaRPr lang="en-GB" dirty="0" smtClean="0">
              <a:solidFill>
                <a:srgbClr val="E7E6E6">
                  <a:lumMod val="50000"/>
                </a:srgbClr>
              </a:solidFill>
            </a:endParaRPr>
          </a:p>
          <a:p>
            <a:pPr marL="239481" lvl="0" indent="-239481">
              <a:lnSpc>
                <a:spcPct val="150000"/>
              </a:lnSpc>
              <a:spcBef>
                <a:spcPts val="0"/>
              </a:spcBef>
              <a:buFont typeface="Wingdings 3" panose="05040102010807070707" pitchFamily="18" charset="2"/>
              <a:buChar char="u"/>
            </a:pPr>
            <a:r>
              <a:rPr lang="en-GB" dirty="0" smtClean="0">
                <a:solidFill>
                  <a:srgbClr val="E7E6E6">
                    <a:lumMod val="50000"/>
                  </a:srgbClr>
                </a:solidFill>
              </a:rPr>
              <a:t>Modifications of all vacuum feedthrough (to allow long pulses)</a:t>
            </a:r>
          </a:p>
          <a:p>
            <a:pPr marL="239481" lvl="0" indent="-239481">
              <a:lnSpc>
                <a:spcPct val="150000"/>
              </a:lnSpc>
              <a:spcBef>
                <a:spcPts val="0"/>
              </a:spcBef>
              <a:buFont typeface="Wingdings 3" panose="05040102010807070707" pitchFamily="18" charset="2"/>
              <a:buChar char="u"/>
            </a:pPr>
            <a:endParaRPr lang="en-GB" dirty="0" smtClean="0">
              <a:solidFill>
                <a:srgbClr val="E7E6E6">
                  <a:lumMod val="50000"/>
                </a:srgbClr>
              </a:solidFill>
            </a:endParaRPr>
          </a:p>
          <a:p>
            <a:pPr marL="239481" lvl="0" indent="-239481">
              <a:lnSpc>
                <a:spcPct val="150000"/>
              </a:lnSpc>
              <a:spcBef>
                <a:spcPts val="0"/>
              </a:spcBef>
              <a:buFont typeface="Wingdings 3" panose="05040102010807070707" pitchFamily="18" charset="2"/>
              <a:buChar char="u"/>
            </a:pPr>
            <a:r>
              <a:rPr lang="en-GB" dirty="0" smtClean="0">
                <a:solidFill>
                  <a:srgbClr val="E7E6E6">
                    <a:lumMod val="50000"/>
                  </a:srgbClr>
                </a:solidFill>
              </a:rPr>
              <a:t>Toroidal phase control with mixed results depending of the antenna</a:t>
            </a:r>
            <a:br>
              <a:rPr lang="en-GB" dirty="0" smtClean="0">
                <a:solidFill>
                  <a:srgbClr val="E7E6E6">
                    <a:lumMod val="50000"/>
                  </a:srgbClr>
                </a:solidFill>
              </a:rPr>
            </a:br>
            <a:r>
              <a:rPr lang="en-GB" b="0" dirty="0" smtClean="0">
                <a:solidFill>
                  <a:srgbClr val="E7E6E6">
                    <a:lumMod val="50000"/>
                  </a:srgbClr>
                </a:solidFill>
              </a:rPr>
              <a:t> </a:t>
            </a:r>
            <a:r>
              <a:rPr lang="en-GB" b="0" dirty="0" smtClean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  <a:t> Phase Measurements and Control Loop modified (more in next slides)</a:t>
            </a:r>
          </a:p>
          <a:p>
            <a:pPr marL="239481" lvl="0" indent="-239481">
              <a:lnSpc>
                <a:spcPct val="150000"/>
              </a:lnSpc>
              <a:spcBef>
                <a:spcPts val="0"/>
              </a:spcBef>
              <a:buFont typeface="Wingdings 3" panose="05040102010807070707" pitchFamily="18" charset="2"/>
              <a:buChar char="u"/>
            </a:pPr>
            <a:endParaRPr lang="en-GB" dirty="0" smtClean="0">
              <a:solidFill>
                <a:srgbClr val="E7E6E6">
                  <a:lumMod val="50000"/>
                </a:srgbClr>
              </a:solidFill>
              <a:sym typeface="Wingdings" panose="05000000000000000000" pitchFamily="2" charset="2"/>
            </a:endParaRPr>
          </a:p>
          <a:p>
            <a:pPr marL="239481" indent="-239481">
              <a:lnSpc>
                <a:spcPct val="150000"/>
              </a:lnSpc>
              <a:spcBef>
                <a:spcPts val="0"/>
              </a:spcBef>
              <a:buFont typeface="Wingdings 3" panose="05040102010807070707" pitchFamily="18" charset="2"/>
              <a:buChar char="u"/>
            </a:pPr>
            <a:r>
              <a:rPr lang="en-GB" dirty="0">
                <a:solidFill>
                  <a:srgbClr val="E7E6E6">
                    <a:lumMod val="50000"/>
                  </a:srgbClr>
                </a:solidFill>
              </a:rPr>
              <a:t>Few capacitors couldn’t move due to out of order (obsolete) </a:t>
            </a:r>
            <a:r>
              <a:rPr lang="en-GB" dirty="0" err="1">
                <a:solidFill>
                  <a:srgbClr val="E7E6E6">
                    <a:lumMod val="50000"/>
                  </a:srgbClr>
                </a:solidFill>
              </a:rPr>
              <a:t>servopacks</a:t>
            </a:r>
            <a:r>
              <a:rPr lang="en-GB" dirty="0">
                <a:solidFill>
                  <a:srgbClr val="E7E6E6">
                    <a:lumMod val="50000"/>
                  </a:srgbClr>
                </a:solidFill>
              </a:rPr>
              <a:t>  </a:t>
            </a:r>
            <a:r>
              <a:rPr lang="en-GB" dirty="0" smtClean="0">
                <a:solidFill>
                  <a:srgbClr val="E7E6E6">
                    <a:lumMod val="50000"/>
                  </a:srgbClr>
                </a:solidFill>
              </a:rPr>
              <a:t/>
            </a:r>
            <a:br>
              <a:rPr lang="en-GB" dirty="0" smtClean="0">
                <a:solidFill>
                  <a:srgbClr val="E7E6E6">
                    <a:lumMod val="50000"/>
                  </a:srgbClr>
                </a:solidFill>
              </a:rPr>
            </a:br>
            <a:r>
              <a:rPr lang="en-GB" b="0" dirty="0" smtClean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  <a:t> Motors and motorization control </a:t>
            </a:r>
            <a:r>
              <a:rPr lang="en-GB" b="0" dirty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  <a:t>fully </a:t>
            </a:r>
            <a:r>
              <a:rPr lang="en-GB" b="0" dirty="0" smtClean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  <a:t>refurbished</a:t>
            </a:r>
            <a:endParaRPr lang="en-GB" b="0" dirty="0" smtClean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87012" y="1281989"/>
            <a:ext cx="2940690" cy="220551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426538" y="3393429"/>
            <a:ext cx="2261637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Vacuum feedthrough </a:t>
            </a:r>
            <a:br>
              <a:rPr lang="en-GB" sz="1400" dirty="0" smtClean="0"/>
            </a:br>
            <a:r>
              <a:rPr lang="en-GB" sz="1400" dirty="0" smtClean="0"/>
              <a:t>Internal conductor </a:t>
            </a:r>
            <a:endParaRPr lang="en-GB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0343" y="0"/>
            <a:ext cx="2212242" cy="294965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870343" y="2487991"/>
            <a:ext cx="2212242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strike="sngStrike" dirty="0" smtClean="0"/>
              <a:t>Emptying Q4</a:t>
            </a:r>
          </a:p>
          <a:p>
            <a:pPr algn="ctr"/>
            <a:r>
              <a:rPr lang="en-GB" sz="1400" dirty="0" smtClean="0"/>
              <a:t>In-vessel RF cable fix </a:t>
            </a:r>
            <a:endParaRPr lang="en-GB" sz="1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32" t="23704" r="11111" b="17407"/>
          <a:stretch/>
        </p:blipFill>
        <p:spPr>
          <a:xfrm rot="5400000">
            <a:off x="9311713" y="3743241"/>
            <a:ext cx="3424327" cy="2307068"/>
          </a:xfrm>
          <a:prstGeom prst="rect">
            <a:avLst/>
          </a:prstGeom>
        </p:spPr>
      </p:pic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9870342" y="5839437"/>
            <a:ext cx="2307069" cy="775302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 smtClean="0"/>
              <a:t>3 controllers </a:t>
            </a:r>
            <a:r>
              <a:rPr lang="en-GB" sz="1400" dirty="0" smtClean="0">
                <a:sym typeface="Wingdings" panose="05000000000000000000" pitchFamily="2" charset="2"/>
              </a:rPr>
              <a:t></a:t>
            </a:r>
            <a:r>
              <a:rPr lang="en-GB" sz="1400" dirty="0" smtClean="0"/>
              <a:t>1 controller</a:t>
            </a:r>
          </a:p>
          <a:p>
            <a:pPr marL="0" indent="0">
              <a:buNone/>
            </a:pPr>
            <a:r>
              <a:rPr lang="en-GB" sz="1400" dirty="0"/>
              <a:t>1</a:t>
            </a:r>
            <a:r>
              <a:rPr lang="en-GB" sz="1400" dirty="0" smtClean="0"/>
              <a:t>2 new motors</a:t>
            </a:r>
          </a:p>
          <a:p>
            <a:pPr marL="0" indent="0">
              <a:buNone/>
            </a:pPr>
            <a:r>
              <a:rPr lang="en-GB" sz="1400" dirty="0" smtClean="0"/>
              <a:t>12 new </a:t>
            </a:r>
            <a:r>
              <a:rPr lang="en-GB" sz="1400" dirty="0" err="1" smtClean="0"/>
              <a:t>servopacks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9968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Despite similar range of RF power…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1376" y="1630412"/>
            <a:ext cx="11055323" cy="436748"/>
          </a:xfrm>
        </p:spPr>
        <p:txBody>
          <a:bodyPr/>
          <a:lstStyle/>
          <a:p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09"/>
          <a:stretch/>
        </p:blipFill>
        <p:spPr>
          <a:xfrm>
            <a:off x="2994171" y="734291"/>
            <a:ext cx="9197829" cy="58036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23643" y="5177044"/>
            <a:ext cx="3574473" cy="3693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C4</a:t>
            </a:r>
            <a:endParaRPr lang="en-GB" sz="1800" dirty="0"/>
          </a:p>
        </p:txBody>
      </p:sp>
      <p:sp>
        <p:nvSpPr>
          <p:cNvPr id="9" name="Rectangle 8"/>
          <p:cNvSpPr/>
          <p:nvPr/>
        </p:nvSpPr>
        <p:spPr>
          <a:xfrm>
            <a:off x="8091064" y="5138072"/>
            <a:ext cx="1911929" cy="3693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800" dirty="0" smtClean="0"/>
              <a:t>C5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1748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56984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1376" y="993704"/>
            <a:ext cx="11055323" cy="498303"/>
          </a:xfrm>
        </p:spPr>
        <p:txBody>
          <a:bodyPr/>
          <a:lstStyle/>
          <a:p>
            <a:r>
              <a:rPr lang="en-GB" sz="2400" dirty="0" smtClean="0"/>
              <a:t>Despite similar voltages, </a:t>
            </a: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Q4</a:t>
            </a:r>
            <a:r>
              <a:rPr lang="en-GB" sz="2400" dirty="0" smtClean="0"/>
              <a:t> antenna generated more impurity that </a:t>
            </a:r>
            <a:r>
              <a:rPr lang="en-GB" sz="2400" dirty="0" smtClean="0">
                <a:solidFill>
                  <a:schemeClr val="accent2"/>
                </a:solidFill>
              </a:rPr>
              <a:t>Q1</a:t>
            </a:r>
            <a:r>
              <a:rPr lang="en-GB" sz="2400" dirty="0" smtClean="0"/>
              <a:t> and </a:t>
            </a:r>
            <a:r>
              <a:rPr lang="en-GB" sz="2400" dirty="0" smtClean="0">
                <a:solidFill>
                  <a:srgbClr val="FFC000"/>
                </a:solidFill>
              </a:rPr>
              <a:t>Q2</a:t>
            </a:r>
            <a:endParaRPr lang="en-GB" sz="2400" dirty="0">
              <a:solidFill>
                <a:srgbClr val="FFC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82" y="1604299"/>
            <a:ext cx="10716217" cy="48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99872" y="927100"/>
            <a:ext cx="10853931" cy="378270"/>
          </a:xfrm>
        </p:spPr>
        <p:txBody>
          <a:bodyPr/>
          <a:lstStyle/>
          <a:p>
            <a:r>
              <a:rPr lang="en-GB" dirty="0" smtClean="0"/>
              <a:t>Examples with the last high confinement session (nl~4)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Control Room Dilemma: How to combine IC &amp; LH properly?</a:t>
            </a:r>
            <a:endParaRPr lang="en-GB" dirty="0"/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5405446" y="1309839"/>
            <a:ext cx="2660579" cy="378270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90000"/>
              </a:lnSpc>
              <a:spcBef>
                <a:spcPts val="1048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u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56899: </a:t>
            </a:r>
            <a:r>
              <a:rPr lang="en-GB" dirty="0" smtClean="0">
                <a:solidFill>
                  <a:srgbClr val="F6701E"/>
                </a:solidFill>
              </a:rPr>
              <a:t>LH</a:t>
            </a:r>
            <a:r>
              <a:rPr lang="en-GB" dirty="0" smtClean="0"/>
              <a:t> 1</a:t>
            </a:r>
            <a:r>
              <a:rPr lang="en-GB" baseline="30000" dirty="0" smtClean="0"/>
              <a:t>st</a:t>
            </a:r>
            <a:r>
              <a:rPr lang="en-GB" dirty="0" smtClean="0"/>
              <a:t>, then </a:t>
            </a:r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IC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995973" y="1335120"/>
            <a:ext cx="2660579" cy="378270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90000"/>
              </a:lnSpc>
              <a:spcBef>
                <a:spcPts val="1048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u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56896: </a:t>
            </a:r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IC</a:t>
            </a:r>
            <a:r>
              <a:rPr lang="en-GB" dirty="0" smtClean="0"/>
              <a:t> 1</a:t>
            </a:r>
            <a:r>
              <a:rPr lang="en-GB" baseline="30000" dirty="0" smtClean="0"/>
              <a:t>st</a:t>
            </a:r>
            <a:r>
              <a:rPr lang="en-GB" dirty="0" smtClean="0"/>
              <a:t>, then </a:t>
            </a:r>
            <a:r>
              <a:rPr lang="en-GB" dirty="0" smtClean="0">
                <a:solidFill>
                  <a:srgbClr val="F6701E"/>
                </a:solidFill>
              </a:rPr>
              <a:t>LH</a:t>
            </a:r>
            <a:endParaRPr lang="en-GB" dirty="0">
              <a:solidFill>
                <a:srgbClr val="F6701E"/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21444"/>
            <a:ext cx="4403324" cy="50323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816350" y="1713390"/>
            <a:ext cx="427176" cy="4589756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24" y="1616898"/>
            <a:ext cx="4407301" cy="503691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632700" y="1713390"/>
            <a:ext cx="168275" cy="4589756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ZoneTexte 33"/>
          <p:cNvSpPr txBox="1"/>
          <p:nvPr/>
        </p:nvSpPr>
        <p:spPr>
          <a:xfrm>
            <a:off x="10115550" y="449580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150/4MW=</a:t>
            </a:r>
            <a:endParaRPr lang="en-GB" sz="1800" dirty="0"/>
          </a:p>
        </p:txBody>
      </p:sp>
      <p:sp>
        <p:nvSpPr>
          <p:cNvPr id="35" name="ZoneTexte 34"/>
          <p:cNvSpPr txBox="1"/>
          <p:nvPr/>
        </p:nvSpPr>
        <p:spPr>
          <a:xfrm>
            <a:off x="10115550" y="504113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100/2MW=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0506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1127570" y="4801465"/>
            <a:ext cx="4428103" cy="443198"/>
          </a:xfrm>
        </p:spPr>
        <p:txBody>
          <a:bodyPr/>
          <a:lstStyle/>
          <a:p>
            <a:r>
              <a:rPr lang="en-GB" sz="3200" dirty="0" smtClean="0"/>
              <a:t>WEST C5 Main Results</a:t>
            </a:r>
            <a:endParaRPr lang="en-GB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27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Toroidal Phase Control (1/2)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347" y="778685"/>
            <a:ext cx="11055323" cy="1790965"/>
          </a:xfrm>
        </p:spPr>
        <p:txBody>
          <a:bodyPr/>
          <a:lstStyle/>
          <a:p>
            <a:r>
              <a:rPr lang="en-GB" dirty="0" smtClean="0"/>
              <a:t>Antenna phase </a:t>
            </a:r>
            <a:r>
              <a:rPr lang="en-GB" dirty="0"/>
              <a:t>measurements </a:t>
            </a:r>
            <a:r>
              <a:rPr lang="en-GB" dirty="0" smtClean="0"/>
              <a:t>and control simplified</a:t>
            </a:r>
          </a:p>
          <a:p>
            <a:pPr marL="540000" lvl="1"/>
            <a:r>
              <a:rPr lang="en-GB" dirty="0" smtClean="0"/>
              <a:t>Left side (see from behind the antenna) is the reference</a:t>
            </a:r>
          </a:p>
          <a:p>
            <a:pPr marL="540000" lvl="1"/>
            <a:r>
              <a:rPr lang="en-GB" dirty="0" smtClean="0"/>
              <a:t>Right side is frequency-modulated to shift the phase w.r.t. left side</a:t>
            </a:r>
          </a:p>
          <a:p>
            <a:pPr marL="540000" lvl="1"/>
            <a:r>
              <a:rPr lang="en-GB" dirty="0" smtClean="0"/>
              <a:t>A FPGA-based PID controls toroidal phase between (top) straps from SL phase request</a:t>
            </a:r>
          </a:p>
          <a:p>
            <a:pPr marL="1018963" lvl="2"/>
            <a:r>
              <a:rPr lang="en-GB" dirty="0" smtClean="0"/>
              <a:t>Response time to change request is ~50 µs and very robust</a:t>
            </a:r>
          </a:p>
          <a:p>
            <a:pPr marL="540000" lvl="1"/>
            <a:endParaRPr lang="en-GB" dirty="0" smtClean="0"/>
          </a:p>
        </p:txBody>
      </p:sp>
      <p:sp>
        <p:nvSpPr>
          <p:cNvPr id="6" name="Triangle isocèle 5"/>
          <p:cNvSpPr/>
          <p:nvPr/>
        </p:nvSpPr>
        <p:spPr>
          <a:xfrm rot="5400000">
            <a:off x="3634617" y="2635878"/>
            <a:ext cx="731210" cy="598263"/>
          </a:xfrm>
          <a:prstGeom prst="triangl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riangle isocèle 6"/>
          <p:cNvSpPr/>
          <p:nvPr/>
        </p:nvSpPr>
        <p:spPr>
          <a:xfrm rot="5400000">
            <a:off x="3634617" y="5149522"/>
            <a:ext cx="731210" cy="598263"/>
          </a:xfrm>
          <a:prstGeom prst="triangl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eur droit 7"/>
          <p:cNvCxnSpPr>
            <a:stCxn id="7" idx="0"/>
          </p:cNvCxnSpPr>
          <p:nvPr/>
        </p:nvCxnSpPr>
        <p:spPr>
          <a:xfrm>
            <a:off x="4299354" y="5448654"/>
            <a:ext cx="6088692" cy="457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>
            <a:stCxn id="6" idx="0"/>
          </p:cNvCxnSpPr>
          <p:nvPr/>
        </p:nvCxnSpPr>
        <p:spPr>
          <a:xfrm flipV="1">
            <a:off x="4299354" y="2907701"/>
            <a:ext cx="6088692" cy="273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89"/>
          <p:cNvGrpSpPr>
            <a:grpSpLocks/>
          </p:cNvGrpSpPr>
          <p:nvPr/>
        </p:nvGrpSpPr>
        <p:grpSpPr bwMode="auto">
          <a:xfrm flipV="1">
            <a:off x="11534902" y="1788562"/>
            <a:ext cx="340233" cy="87040"/>
            <a:chOff x="2304" y="3456"/>
            <a:chExt cx="192" cy="48"/>
          </a:xfrm>
        </p:grpSpPr>
        <p:sp>
          <p:nvSpPr>
            <p:cNvPr id="13" name="Line 90"/>
            <p:cNvSpPr>
              <a:spLocks noChangeShapeType="1"/>
            </p:cNvSpPr>
            <p:nvPr/>
          </p:nvSpPr>
          <p:spPr bwMode="auto">
            <a:xfrm>
              <a:off x="2304" y="345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91"/>
            <p:cNvSpPr>
              <a:spLocks noChangeShapeType="1"/>
            </p:cNvSpPr>
            <p:nvPr/>
          </p:nvSpPr>
          <p:spPr bwMode="auto">
            <a:xfrm>
              <a:off x="2304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92"/>
            <p:cNvSpPr>
              <a:spLocks noChangeShapeType="1"/>
            </p:cNvSpPr>
            <p:nvPr/>
          </p:nvSpPr>
          <p:spPr bwMode="auto">
            <a:xfrm>
              <a:off x="2352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93"/>
            <p:cNvSpPr>
              <a:spLocks noChangeShapeType="1"/>
            </p:cNvSpPr>
            <p:nvPr/>
          </p:nvSpPr>
          <p:spPr bwMode="auto">
            <a:xfrm>
              <a:off x="2400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94"/>
            <p:cNvSpPr>
              <a:spLocks noChangeShapeType="1"/>
            </p:cNvSpPr>
            <p:nvPr/>
          </p:nvSpPr>
          <p:spPr bwMode="auto">
            <a:xfrm>
              <a:off x="2448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97"/>
          <p:cNvGrpSpPr>
            <a:grpSpLocks/>
          </p:cNvGrpSpPr>
          <p:nvPr/>
        </p:nvGrpSpPr>
        <p:grpSpPr bwMode="auto">
          <a:xfrm>
            <a:off x="11576708" y="3989305"/>
            <a:ext cx="340233" cy="87040"/>
            <a:chOff x="2304" y="3456"/>
            <a:chExt cx="192" cy="48"/>
          </a:xfrm>
        </p:grpSpPr>
        <p:sp>
          <p:nvSpPr>
            <p:cNvPr id="19" name="Line 98"/>
            <p:cNvSpPr>
              <a:spLocks noChangeShapeType="1"/>
            </p:cNvSpPr>
            <p:nvPr/>
          </p:nvSpPr>
          <p:spPr bwMode="auto">
            <a:xfrm>
              <a:off x="2304" y="345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99"/>
            <p:cNvSpPr>
              <a:spLocks noChangeShapeType="1"/>
            </p:cNvSpPr>
            <p:nvPr/>
          </p:nvSpPr>
          <p:spPr bwMode="auto">
            <a:xfrm>
              <a:off x="2304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00"/>
            <p:cNvSpPr>
              <a:spLocks noChangeShapeType="1"/>
            </p:cNvSpPr>
            <p:nvPr/>
          </p:nvSpPr>
          <p:spPr bwMode="auto">
            <a:xfrm>
              <a:off x="2352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01"/>
            <p:cNvSpPr>
              <a:spLocks noChangeShapeType="1"/>
            </p:cNvSpPr>
            <p:nvPr/>
          </p:nvSpPr>
          <p:spPr bwMode="auto">
            <a:xfrm>
              <a:off x="2400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02"/>
            <p:cNvSpPr>
              <a:spLocks noChangeShapeType="1"/>
            </p:cNvSpPr>
            <p:nvPr/>
          </p:nvSpPr>
          <p:spPr bwMode="auto">
            <a:xfrm>
              <a:off x="2448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4" name="Connecteur droit 23"/>
          <p:cNvCxnSpPr/>
          <p:nvPr/>
        </p:nvCxnSpPr>
        <p:spPr>
          <a:xfrm>
            <a:off x="10976189" y="2287467"/>
            <a:ext cx="0" cy="4777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11116876" y="2287467"/>
            <a:ext cx="0" cy="4777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Line 38"/>
          <p:cNvSpPr>
            <a:spLocks noChangeShapeType="1"/>
          </p:cNvSpPr>
          <p:nvPr/>
        </p:nvSpPr>
        <p:spPr bwMode="auto">
          <a:xfrm flipV="1">
            <a:off x="10864080" y="2258157"/>
            <a:ext cx="505593" cy="50705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7" name="Connecteur droit 26"/>
          <p:cNvCxnSpPr/>
          <p:nvPr/>
        </p:nvCxnSpPr>
        <p:spPr>
          <a:xfrm>
            <a:off x="10981548" y="3108550"/>
            <a:ext cx="0" cy="4777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1122235" y="3108550"/>
            <a:ext cx="0" cy="4777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Line 38"/>
          <p:cNvSpPr>
            <a:spLocks noChangeShapeType="1"/>
          </p:cNvSpPr>
          <p:nvPr/>
        </p:nvSpPr>
        <p:spPr bwMode="auto">
          <a:xfrm flipV="1">
            <a:off x="10869439" y="3079240"/>
            <a:ext cx="505593" cy="50705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0" name="Connecteur droit 29"/>
          <p:cNvCxnSpPr/>
          <p:nvPr/>
        </p:nvCxnSpPr>
        <p:spPr>
          <a:xfrm>
            <a:off x="11122235" y="2531028"/>
            <a:ext cx="5827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11116875" y="3347423"/>
            <a:ext cx="5827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11691620" y="1882714"/>
            <a:ext cx="2680" cy="6436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11696157" y="3345135"/>
            <a:ext cx="2680" cy="6436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10393406" y="2528739"/>
            <a:ext cx="5827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10388046" y="3345134"/>
            <a:ext cx="5827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>
            <a:off x="10388046" y="2531029"/>
            <a:ext cx="5360" cy="8141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oup 89"/>
          <p:cNvGrpSpPr>
            <a:grpSpLocks/>
          </p:cNvGrpSpPr>
          <p:nvPr/>
        </p:nvGrpSpPr>
        <p:grpSpPr bwMode="auto">
          <a:xfrm flipV="1">
            <a:off x="11558470" y="4321673"/>
            <a:ext cx="340233" cy="87040"/>
            <a:chOff x="2304" y="3456"/>
            <a:chExt cx="192" cy="48"/>
          </a:xfrm>
        </p:grpSpPr>
        <p:sp>
          <p:nvSpPr>
            <p:cNvPr id="38" name="Line 90"/>
            <p:cNvSpPr>
              <a:spLocks noChangeShapeType="1"/>
            </p:cNvSpPr>
            <p:nvPr/>
          </p:nvSpPr>
          <p:spPr bwMode="auto">
            <a:xfrm>
              <a:off x="2304" y="345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91"/>
            <p:cNvSpPr>
              <a:spLocks noChangeShapeType="1"/>
            </p:cNvSpPr>
            <p:nvPr/>
          </p:nvSpPr>
          <p:spPr bwMode="auto">
            <a:xfrm>
              <a:off x="2304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92"/>
            <p:cNvSpPr>
              <a:spLocks noChangeShapeType="1"/>
            </p:cNvSpPr>
            <p:nvPr/>
          </p:nvSpPr>
          <p:spPr bwMode="auto">
            <a:xfrm>
              <a:off x="2352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93"/>
            <p:cNvSpPr>
              <a:spLocks noChangeShapeType="1"/>
            </p:cNvSpPr>
            <p:nvPr/>
          </p:nvSpPr>
          <p:spPr bwMode="auto">
            <a:xfrm>
              <a:off x="2400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94"/>
            <p:cNvSpPr>
              <a:spLocks noChangeShapeType="1"/>
            </p:cNvSpPr>
            <p:nvPr/>
          </p:nvSpPr>
          <p:spPr bwMode="auto">
            <a:xfrm>
              <a:off x="2448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97"/>
          <p:cNvGrpSpPr>
            <a:grpSpLocks/>
          </p:cNvGrpSpPr>
          <p:nvPr/>
        </p:nvGrpSpPr>
        <p:grpSpPr bwMode="auto">
          <a:xfrm>
            <a:off x="11538720" y="6523069"/>
            <a:ext cx="340233" cy="87040"/>
            <a:chOff x="2304" y="3456"/>
            <a:chExt cx="192" cy="48"/>
          </a:xfrm>
        </p:grpSpPr>
        <p:sp>
          <p:nvSpPr>
            <p:cNvPr id="44" name="Line 98"/>
            <p:cNvSpPr>
              <a:spLocks noChangeShapeType="1"/>
            </p:cNvSpPr>
            <p:nvPr/>
          </p:nvSpPr>
          <p:spPr bwMode="auto">
            <a:xfrm>
              <a:off x="2304" y="345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99"/>
            <p:cNvSpPr>
              <a:spLocks noChangeShapeType="1"/>
            </p:cNvSpPr>
            <p:nvPr/>
          </p:nvSpPr>
          <p:spPr bwMode="auto">
            <a:xfrm>
              <a:off x="2304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00"/>
            <p:cNvSpPr>
              <a:spLocks noChangeShapeType="1"/>
            </p:cNvSpPr>
            <p:nvPr/>
          </p:nvSpPr>
          <p:spPr bwMode="auto">
            <a:xfrm>
              <a:off x="2352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01"/>
            <p:cNvSpPr>
              <a:spLocks noChangeShapeType="1"/>
            </p:cNvSpPr>
            <p:nvPr/>
          </p:nvSpPr>
          <p:spPr bwMode="auto">
            <a:xfrm>
              <a:off x="2400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02"/>
            <p:cNvSpPr>
              <a:spLocks noChangeShapeType="1"/>
            </p:cNvSpPr>
            <p:nvPr/>
          </p:nvSpPr>
          <p:spPr bwMode="auto">
            <a:xfrm>
              <a:off x="2448" y="3456"/>
              <a:ext cx="48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49" name="Connecteur droit 48"/>
          <p:cNvCxnSpPr/>
          <p:nvPr/>
        </p:nvCxnSpPr>
        <p:spPr>
          <a:xfrm>
            <a:off x="10976189" y="4813466"/>
            <a:ext cx="0" cy="4777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11116876" y="4813466"/>
            <a:ext cx="0" cy="4777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Line 38"/>
          <p:cNvSpPr>
            <a:spLocks noChangeShapeType="1"/>
          </p:cNvSpPr>
          <p:nvPr/>
        </p:nvSpPr>
        <p:spPr bwMode="auto">
          <a:xfrm flipV="1">
            <a:off x="10864080" y="4784157"/>
            <a:ext cx="505593" cy="50705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2" name="Connecteur droit 51"/>
          <p:cNvCxnSpPr/>
          <p:nvPr/>
        </p:nvCxnSpPr>
        <p:spPr>
          <a:xfrm>
            <a:off x="10981548" y="5634549"/>
            <a:ext cx="0" cy="4777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11122235" y="5634549"/>
            <a:ext cx="0" cy="4777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Line 38"/>
          <p:cNvSpPr>
            <a:spLocks noChangeShapeType="1"/>
          </p:cNvSpPr>
          <p:nvPr/>
        </p:nvSpPr>
        <p:spPr bwMode="auto">
          <a:xfrm flipV="1">
            <a:off x="10869439" y="5605239"/>
            <a:ext cx="505593" cy="50705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5" name="Connecteur droit 54"/>
          <p:cNvCxnSpPr/>
          <p:nvPr/>
        </p:nvCxnSpPr>
        <p:spPr>
          <a:xfrm>
            <a:off x="11122235" y="5057027"/>
            <a:ext cx="5827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11116875" y="5873423"/>
            <a:ext cx="5827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11691620" y="4408714"/>
            <a:ext cx="2680" cy="6436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11699660" y="5873424"/>
            <a:ext cx="2680" cy="6436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10393406" y="5054738"/>
            <a:ext cx="5827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10388046" y="5871133"/>
            <a:ext cx="5827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 flipH="1">
            <a:off x="10388046" y="5057028"/>
            <a:ext cx="5360" cy="8141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10761307" y="1996546"/>
            <a:ext cx="606363" cy="227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Capa 1</a:t>
            </a:r>
            <a:endParaRPr lang="en-US" sz="1000" dirty="0"/>
          </a:p>
        </p:txBody>
      </p:sp>
      <p:sp>
        <p:nvSpPr>
          <p:cNvPr id="65" name="ZoneTexte 64"/>
          <p:cNvSpPr txBox="1"/>
          <p:nvPr/>
        </p:nvSpPr>
        <p:spPr>
          <a:xfrm>
            <a:off x="10774559" y="3577300"/>
            <a:ext cx="606363" cy="227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Capa 2</a:t>
            </a:r>
            <a:endParaRPr lang="en-US" sz="1000" dirty="0"/>
          </a:p>
        </p:txBody>
      </p:sp>
      <p:sp>
        <p:nvSpPr>
          <p:cNvPr id="66" name="ZoneTexte 65"/>
          <p:cNvSpPr txBox="1"/>
          <p:nvPr/>
        </p:nvSpPr>
        <p:spPr>
          <a:xfrm>
            <a:off x="10754482" y="4599511"/>
            <a:ext cx="606363" cy="227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Capa 3</a:t>
            </a:r>
            <a:endParaRPr lang="en-US" sz="1000" dirty="0"/>
          </a:p>
        </p:txBody>
      </p:sp>
      <p:sp>
        <p:nvSpPr>
          <p:cNvPr id="67" name="ZoneTexte 66"/>
          <p:cNvSpPr txBox="1"/>
          <p:nvPr/>
        </p:nvSpPr>
        <p:spPr>
          <a:xfrm>
            <a:off x="10740759" y="6118086"/>
            <a:ext cx="606363" cy="227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Capa 4</a:t>
            </a:r>
            <a:endParaRPr lang="en-US" sz="1000" dirty="0"/>
          </a:p>
        </p:txBody>
      </p:sp>
      <p:sp>
        <p:nvSpPr>
          <p:cNvPr id="68" name="Text Box 36"/>
          <p:cNvSpPr txBox="1">
            <a:spLocks noChangeArrowheads="1"/>
          </p:cNvSpPr>
          <p:nvPr/>
        </p:nvSpPr>
        <p:spPr bwMode="auto">
          <a:xfrm>
            <a:off x="3729717" y="2265050"/>
            <a:ext cx="10672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Left side </a:t>
            </a:r>
            <a:br>
              <a:rPr lang="en-US" sz="1200" b="1" dirty="0" smtClean="0"/>
            </a:br>
            <a:r>
              <a:rPr lang="en-US" sz="1200" b="1" dirty="0" smtClean="0"/>
              <a:t>HP Amplifier</a:t>
            </a:r>
            <a:endParaRPr lang="en-US" sz="1200" b="1" dirty="0"/>
          </a:p>
        </p:txBody>
      </p:sp>
      <p:sp>
        <p:nvSpPr>
          <p:cNvPr id="69" name="Text Box 36"/>
          <p:cNvSpPr txBox="1">
            <a:spLocks noChangeArrowheads="1"/>
          </p:cNvSpPr>
          <p:nvPr/>
        </p:nvSpPr>
        <p:spPr bwMode="auto">
          <a:xfrm>
            <a:off x="3646747" y="5750193"/>
            <a:ext cx="10131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Right side HP Amplifier</a:t>
            </a:r>
            <a:endParaRPr lang="en-US" sz="1200" b="1" dirty="0"/>
          </a:p>
        </p:txBody>
      </p:sp>
      <p:cxnSp>
        <p:nvCxnSpPr>
          <p:cNvPr id="79" name="Connecteur droit 78"/>
          <p:cNvCxnSpPr>
            <a:endCxn id="6" idx="3"/>
          </p:cNvCxnSpPr>
          <p:nvPr/>
        </p:nvCxnSpPr>
        <p:spPr>
          <a:xfrm flipV="1">
            <a:off x="3052260" y="2935010"/>
            <a:ext cx="648832" cy="30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 flipV="1">
            <a:off x="3069879" y="5448654"/>
            <a:ext cx="648832" cy="30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Text Box 36"/>
          <p:cNvSpPr txBox="1">
            <a:spLocks noChangeArrowheads="1"/>
          </p:cNvSpPr>
          <p:nvPr/>
        </p:nvSpPr>
        <p:spPr bwMode="auto">
          <a:xfrm>
            <a:off x="2101081" y="3158114"/>
            <a:ext cx="1345477" cy="255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Phase reference</a:t>
            </a:r>
          </a:p>
        </p:txBody>
      </p:sp>
      <p:pic>
        <p:nvPicPr>
          <p:cNvPr id="85" name="Picture 2" descr="C:\Users\GL132909\Desktop\CODAC Pictures\IMG_20150609_11223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00" t="26443" b="31979"/>
          <a:stretch/>
        </p:blipFill>
        <p:spPr bwMode="auto">
          <a:xfrm>
            <a:off x="2060975" y="2763080"/>
            <a:ext cx="1392324" cy="42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:\Users\GL132909\Desktop\CODAC Pictures\IMG_20150609_11223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00" t="26443" b="31979"/>
          <a:stretch/>
        </p:blipFill>
        <p:spPr bwMode="auto">
          <a:xfrm>
            <a:off x="2137632" y="5229380"/>
            <a:ext cx="1392324" cy="42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 Box 36"/>
          <p:cNvSpPr txBox="1">
            <a:spLocks noChangeArrowheads="1"/>
          </p:cNvSpPr>
          <p:nvPr/>
        </p:nvSpPr>
        <p:spPr bwMode="auto">
          <a:xfrm>
            <a:off x="2084399" y="2534319"/>
            <a:ext cx="13454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RF </a:t>
            </a:r>
            <a:r>
              <a:rPr lang="en-US" sz="1200" b="1" dirty="0" smtClean="0"/>
              <a:t>source</a:t>
            </a:r>
          </a:p>
        </p:txBody>
      </p:sp>
      <p:sp>
        <p:nvSpPr>
          <p:cNvPr id="88" name="Text Box 36"/>
          <p:cNvSpPr txBox="1">
            <a:spLocks noChangeArrowheads="1"/>
          </p:cNvSpPr>
          <p:nvPr/>
        </p:nvSpPr>
        <p:spPr bwMode="auto">
          <a:xfrm>
            <a:off x="2161056" y="4982149"/>
            <a:ext cx="1345477" cy="255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RF source</a:t>
            </a:r>
          </a:p>
        </p:txBody>
      </p:sp>
      <p:cxnSp>
        <p:nvCxnSpPr>
          <p:cNvPr id="90" name="Connecteur en angle 89"/>
          <p:cNvCxnSpPr>
            <a:stCxn id="85" idx="1"/>
            <a:endCxn id="86" idx="1"/>
          </p:cNvCxnSpPr>
          <p:nvPr/>
        </p:nvCxnSpPr>
        <p:spPr>
          <a:xfrm rot="10800000" flipH="1" flipV="1">
            <a:off x="2060975" y="2977350"/>
            <a:ext cx="76657" cy="2466300"/>
          </a:xfrm>
          <a:prstGeom prst="bentConnector3">
            <a:avLst>
              <a:gd name="adj1" fmla="val -332640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 Box 36"/>
          <p:cNvSpPr txBox="1">
            <a:spLocks noChangeArrowheads="1"/>
          </p:cNvSpPr>
          <p:nvPr/>
        </p:nvSpPr>
        <p:spPr bwMode="auto">
          <a:xfrm rot="16200000">
            <a:off x="888779" y="3909262"/>
            <a:ext cx="1345477" cy="42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Master Oscillator 10MHz reference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2096557" y="3254950"/>
            <a:ext cx="2967129" cy="1837868"/>
            <a:chOff x="2096557" y="3254950"/>
            <a:chExt cx="2967129" cy="1837868"/>
          </a:xfrm>
        </p:grpSpPr>
        <p:pic>
          <p:nvPicPr>
            <p:cNvPr id="73" name="Picture 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676" y="3748257"/>
              <a:ext cx="1015881" cy="9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Text Box 36"/>
            <p:cNvSpPr txBox="1">
              <a:spLocks noChangeArrowheads="1"/>
            </p:cNvSpPr>
            <p:nvPr/>
          </p:nvSpPr>
          <p:spPr bwMode="auto">
            <a:xfrm>
              <a:off x="3718209" y="3254950"/>
              <a:ext cx="1345477" cy="426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Fast optic transmitter</a:t>
              </a:r>
            </a:p>
          </p:txBody>
        </p:sp>
        <p:sp>
          <p:nvSpPr>
            <p:cNvPr id="84" name="Text Box 36"/>
            <p:cNvSpPr txBox="1">
              <a:spLocks noChangeArrowheads="1"/>
            </p:cNvSpPr>
            <p:nvPr/>
          </p:nvSpPr>
          <p:spPr bwMode="auto">
            <a:xfrm>
              <a:off x="2096557" y="4274594"/>
              <a:ext cx="134547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2"/>
                  </a:solidFill>
                </a:rPr>
                <a:t>Frequency modulation</a:t>
              </a:r>
            </a:p>
          </p:txBody>
        </p:sp>
        <p:cxnSp>
          <p:nvCxnSpPr>
            <p:cNvPr id="102" name="Connecteur en angle 101"/>
            <p:cNvCxnSpPr>
              <a:stCxn id="73" idx="1"/>
            </p:cNvCxnSpPr>
            <p:nvPr/>
          </p:nvCxnSpPr>
          <p:spPr>
            <a:xfrm rot="10800000" flipV="1">
              <a:off x="3217208" y="4201150"/>
              <a:ext cx="567468" cy="891668"/>
            </a:xfrm>
            <a:prstGeom prst="bentConnector2">
              <a:avLst/>
            </a:prstGeom>
            <a:noFill/>
            <a:ln w="25400">
              <a:solidFill>
                <a:srgbClr val="00B0F0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7" name="ZoneTexte 106"/>
          <p:cNvSpPr txBox="1"/>
          <p:nvPr/>
        </p:nvSpPr>
        <p:spPr>
          <a:xfrm>
            <a:off x="11312414" y="2124232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V</a:t>
            </a:r>
            <a:r>
              <a:rPr lang="en-GB" sz="1800" baseline="-25000" dirty="0" smtClean="0"/>
              <a:t>1</a:t>
            </a:r>
            <a:endParaRPr lang="en-GB" sz="1800" baseline="-250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11330681" y="338075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V</a:t>
            </a:r>
            <a:r>
              <a:rPr lang="en-GB" sz="1800" baseline="-25000" dirty="0" smtClean="0"/>
              <a:t>2</a:t>
            </a:r>
            <a:endParaRPr lang="en-GB" sz="1800" baseline="-250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11347184" y="457399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V</a:t>
            </a:r>
            <a:r>
              <a:rPr lang="en-GB" sz="1800" baseline="-25000" dirty="0" smtClean="0"/>
              <a:t>3</a:t>
            </a:r>
            <a:endParaRPr lang="en-GB" sz="1800" baseline="-25000" dirty="0"/>
          </a:p>
        </p:txBody>
      </p:sp>
      <p:sp>
        <p:nvSpPr>
          <p:cNvPr id="111" name="ZoneTexte 110"/>
          <p:cNvSpPr txBox="1"/>
          <p:nvPr/>
        </p:nvSpPr>
        <p:spPr>
          <a:xfrm>
            <a:off x="11330681" y="5927632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V</a:t>
            </a:r>
            <a:r>
              <a:rPr lang="en-GB" sz="1800" baseline="-25000" dirty="0" smtClean="0"/>
              <a:t>4</a:t>
            </a:r>
            <a:endParaRPr lang="en-GB" sz="1800" baseline="-25000" dirty="0"/>
          </a:p>
        </p:txBody>
      </p:sp>
      <p:sp>
        <p:nvSpPr>
          <p:cNvPr id="116" name="Ellipse 115"/>
          <p:cNvSpPr/>
          <p:nvPr/>
        </p:nvSpPr>
        <p:spPr>
          <a:xfrm>
            <a:off x="11397626" y="2447224"/>
            <a:ext cx="146888" cy="14688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Ellipse 116"/>
          <p:cNvSpPr/>
          <p:nvPr/>
        </p:nvSpPr>
        <p:spPr>
          <a:xfrm>
            <a:off x="11397626" y="3266936"/>
            <a:ext cx="146888" cy="14688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Ellipse 117"/>
          <p:cNvSpPr/>
          <p:nvPr/>
        </p:nvSpPr>
        <p:spPr>
          <a:xfrm>
            <a:off x="11397626" y="4982149"/>
            <a:ext cx="146888" cy="14688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Ellipse 118"/>
          <p:cNvSpPr/>
          <p:nvPr/>
        </p:nvSpPr>
        <p:spPr>
          <a:xfrm>
            <a:off x="11397626" y="5797689"/>
            <a:ext cx="146888" cy="14688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e 8"/>
          <p:cNvGrpSpPr/>
          <p:nvPr/>
        </p:nvGrpSpPr>
        <p:grpSpPr>
          <a:xfrm>
            <a:off x="4790396" y="2114687"/>
            <a:ext cx="6970587" cy="4151537"/>
            <a:chOff x="4790396" y="2114687"/>
            <a:chExt cx="6970587" cy="4151537"/>
          </a:xfrm>
        </p:grpSpPr>
        <p:grpSp>
          <p:nvGrpSpPr>
            <p:cNvPr id="70" name="Groupe 69"/>
            <p:cNvGrpSpPr/>
            <p:nvPr/>
          </p:nvGrpSpPr>
          <p:grpSpPr>
            <a:xfrm>
              <a:off x="9211185" y="3913872"/>
              <a:ext cx="812138" cy="561638"/>
              <a:chOff x="2580048" y="2524474"/>
              <a:chExt cx="798160" cy="608398"/>
            </a:xfrm>
          </p:grpSpPr>
          <p:sp>
            <p:nvSpPr>
              <p:cNvPr id="71" name="Rectangle à coins arrondis 70"/>
              <p:cNvSpPr/>
              <p:nvPr/>
            </p:nvSpPr>
            <p:spPr>
              <a:xfrm>
                <a:off x="2607519" y="2524474"/>
                <a:ext cx="643566" cy="608398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ZoneTexte 71"/>
              <p:cNvSpPr txBox="1"/>
              <p:nvPr/>
            </p:nvSpPr>
            <p:spPr>
              <a:xfrm>
                <a:off x="2580048" y="2616679"/>
                <a:ext cx="798160" cy="43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V</a:t>
                </a:r>
                <a:r>
                  <a:rPr lang="fr-FR" sz="2000" baseline="-25000" dirty="0" smtClean="0"/>
                  <a:t>3</a:t>
                </a:r>
                <a:r>
                  <a:rPr lang="fr-FR" sz="2000" dirty="0" smtClean="0"/>
                  <a:t>-V</a:t>
                </a:r>
                <a:r>
                  <a:rPr lang="fr-FR" sz="2000" baseline="-25000" dirty="0" smtClean="0"/>
                  <a:t>1</a:t>
                </a:r>
                <a:endParaRPr lang="en-US" sz="2000" baseline="-25000" dirty="0"/>
              </a:p>
            </p:txBody>
          </p:sp>
        </p:grpSp>
        <p:pic>
          <p:nvPicPr>
            <p:cNvPr id="76" name="Picture 2" descr="http://www.ni.com/cms/images/devzone/tut/Capture_20090930131329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14" t="4852" r="2337" b="9613"/>
            <a:stretch/>
          </p:blipFill>
          <p:spPr bwMode="auto">
            <a:xfrm>
              <a:off x="6305435" y="3965673"/>
              <a:ext cx="2524240" cy="9818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ZoneTexte 76"/>
            <p:cNvSpPr txBox="1"/>
            <p:nvPr/>
          </p:nvSpPr>
          <p:spPr>
            <a:xfrm>
              <a:off x="6612229" y="3969182"/>
              <a:ext cx="1002595" cy="2557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b="1" dirty="0" err="1">
                  <a:solidFill>
                    <a:schemeClr val="accent4">
                      <a:lumMod val="75000"/>
                    </a:schemeClr>
                  </a:solidFill>
                </a:rPr>
                <a:t>PXIe</a:t>
              </a:r>
              <a:r>
                <a:rPr lang="fr-FR" sz="1200" b="1" dirty="0">
                  <a:solidFill>
                    <a:schemeClr val="accent4">
                      <a:lumMod val="75000"/>
                    </a:schemeClr>
                  </a:solidFill>
                </a:rPr>
                <a:t> DAQ unit</a:t>
              </a:r>
              <a:endParaRPr lang="en-US" sz="12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7035321" y="6224019"/>
              <a:ext cx="220943" cy="422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6447601" y="4253473"/>
              <a:ext cx="2299411" cy="584775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/>
                <a:t>PID in 3 FPGA </a:t>
              </a:r>
              <a:r>
                <a:rPr lang="fr-FR" sz="1600" dirty="0" err="1"/>
                <a:t>Cards</a:t>
              </a:r>
              <a:endParaRPr lang="fr-FR" sz="1600" dirty="0"/>
            </a:p>
            <a:p>
              <a:pPr algn="ctr"/>
              <a:r>
                <a:rPr lang="fr-FR" sz="1600" dirty="0" smtClean="0"/>
                <a:t>(1/</a:t>
              </a:r>
              <a:r>
                <a:rPr lang="fr-FR" sz="1600" dirty="0" err="1" smtClean="0"/>
                <a:t>antenna</a:t>
              </a:r>
              <a:r>
                <a:rPr lang="fr-FR" sz="1600" dirty="0" smtClean="0"/>
                <a:t>)</a:t>
              </a:r>
              <a:endParaRPr lang="en-GB" sz="1600" dirty="0"/>
            </a:p>
          </p:txBody>
        </p:sp>
        <p:sp>
          <p:nvSpPr>
            <p:cNvPr id="83" name="Text Box 36"/>
            <p:cNvSpPr txBox="1">
              <a:spLocks noChangeArrowheads="1"/>
            </p:cNvSpPr>
            <p:nvPr/>
          </p:nvSpPr>
          <p:spPr bwMode="auto">
            <a:xfrm>
              <a:off x="9748821" y="3871135"/>
              <a:ext cx="1345477" cy="596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Phase measurement</a:t>
              </a:r>
            </a:p>
            <a:p>
              <a:pPr algn="ctr"/>
              <a:r>
                <a:rPr lang="en-US" sz="1200" b="1" dirty="0"/>
                <a:t> system</a:t>
              </a:r>
            </a:p>
          </p:txBody>
        </p:sp>
        <p:sp>
          <p:nvSpPr>
            <p:cNvPr id="89" name="Line 61"/>
            <p:cNvSpPr>
              <a:spLocks noChangeShapeType="1"/>
            </p:cNvSpPr>
            <p:nvPr/>
          </p:nvSpPr>
          <p:spPr bwMode="auto">
            <a:xfrm flipH="1" flipV="1">
              <a:off x="4790396" y="4188724"/>
              <a:ext cx="1515039" cy="5351"/>
            </a:xfrm>
            <a:prstGeom prst="line">
              <a:avLst/>
            </a:prstGeom>
            <a:noFill/>
            <a:ln w="25400">
              <a:solidFill>
                <a:srgbClr val="00B0F0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7613249" y="2962772"/>
              <a:ext cx="15415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Phase </a:t>
              </a:r>
              <a:r>
                <a:rPr lang="fr-FR" sz="1200" dirty="0" err="1" smtClean="0"/>
                <a:t>request</a:t>
              </a:r>
              <a:r>
                <a:rPr lang="fr-FR" sz="1200" dirty="0"/>
                <a:t/>
              </a:r>
              <a:br>
                <a:rPr lang="fr-FR" sz="1200" dirty="0"/>
              </a:br>
              <a:r>
                <a:rPr lang="fr-FR" sz="1200" dirty="0" smtClean="0"/>
                <a:t>(</a:t>
              </a:r>
              <a:r>
                <a:rPr lang="fr-FR" sz="1200" dirty="0" err="1" smtClean="0"/>
                <a:t>from</a:t>
              </a:r>
              <a:r>
                <a:rPr lang="fr-FR" sz="1200" dirty="0" smtClean="0"/>
                <a:t> Session Leader)</a:t>
              </a:r>
              <a:endParaRPr lang="fr-FR" sz="1200" dirty="0"/>
            </a:p>
          </p:txBody>
        </p:sp>
        <p:cxnSp>
          <p:nvCxnSpPr>
            <p:cNvPr id="95" name="Connecteur droit avec flèche 94"/>
            <p:cNvCxnSpPr/>
            <p:nvPr/>
          </p:nvCxnSpPr>
          <p:spPr>
            <a:xfrm flipH="1">
              <a:off x="9765523" y="2594516"/>
              <a:ext cx="1602147" cy="12268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/>
            <p:cNvCxnSpPr/>
            <p:nvPr/>
          </p:nvCxnSpPr>
          <p:spPr>
            <a:xfrm flipH="1" flipV="1">
              <a:off x="9942066" y="4490511"/>
              <a:ext cx="1370348" cy="1173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2" descr="Résultat de recherche d'images pour &quot;pc industriel&quot;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1238" b="21322"/>
            <a:stretch/>
          </p:blipFill>
          <p:spPr bwMode="auto">
            <a:xfrm>
              <a:off x="6217429" y="3080201"/>
              <a:ext cx="1395986" cy="801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ZoneTexte 99"/>
            <p:cNvSpPr txBox="1"/>
            <p:nvPr/>
          </p:nvSpPr>
          <p:spPr>
            <a:xfrm>
              <a:off x="6597224" y="3083494"/>
              <a:ext cx="565165" cy="340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>
                      <a:lumMod val="95000"/>
                    </a:schemeClr>
                  </a:solidFill>
                </a:rPr>
                <a:t>DFCI</a:t>
              </a:r>
              <a:endParaRPr lang="fr-FR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01" name="Connecteur en angle 100"/>
            <p:cNvCxnSpPr/>
            <p:nvPr/>
          </p:nvCxnSpPr>
          <p:spPr>
            <a:xfrm>
              <a:off x="7596187" y="3463899"/>
              <a:ext cx="332562" cy="484547"/>
            </a:xfrm>
            <a:prstGeom prst="bentConnector2">
              <a:avLst/>
            </a:prstGeom>
            <a:noFill/>
            <a:ln w="25400">
              <a:solidFill>
                <a:srgbClr val="00B0F0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3" name="Text Box 36"/>
            <p:cNvSpPr txBox="1">
              <a:spLocks noChangeArrowheads="1"/>
            </p:cNvSpPr>
            <p:nvPr/>
          </p:nvSpPr>
          <p:spPr bwMode="auto">
            <a:xfrm>
              <a:off x="4877647" y="4169464"/>
              <a:ext cx="1345477" cy="426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Frequency modulation</a:t>
              </a:r>
            </a:p>
          </p:txBody>
        </p:sp>
        <p:sp>
          <p:nvSpPr>
            <p:cNvPr id="4" name="Ellipse 3"/>
            <p:cNvSpPr/>
            <p:nvPr/>
          </p:nvSpPr>
          <p:spPr>
            <a:xfrm>
              <a:off x="11308132" y="2114687"/>
              <a:ext cx="429236" cy="546268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Ellipse 104"/>
            <p:cNvSpPr/>
            <p:nvPr/>
          </p:nvSpPr>
          <p:spPr>
            <a:xfrm>
              <a:off x="11331747" y="4413399"/>
              <a:ext cx="429236" cy="546268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2" name="Line 61"/>
          <p:cNvSpPr>
            <a:spLocks noChangeShapeType="1"/>
          </p:cNvSpPr>
          <p:nvPr/>
        </p:nvSpPr>
        <p:spPr bwMode="auto">
          <a:xfrm flipH="1">
            <a:off x="8858254" y="4169464"/>
            <a:ext cx="378284" cy="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76" y="1671168"/>
            <a:ext cx="8096290" cy="485777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5446" y="475327"/>
            <a:ext cx="3722454" cy="614717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Toroidal Phase </a:t>
            </a:r>
            <a:r>
              <a:rPr lang="en-GB" dirty="0" smtClean="0"/>
              <a:t>Control (2/2)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2276" y="766396"/>
            <a:ext cx="11055323" cy="713747"/>
          </a:xfrm>
        </p:spPr>
        <p:txBody>
          <a:bodyPr/>
          <a:lstStyle/>
          <a:p>
            <a:r>
              <a:rPr lang="en-GB" dirty="0" smtClean="0"/>
              <a:t>Very good reliability: +/- 1° </a:t>
            </a:r>
          </a:p>
          <a:p>
            <a:pPr lvl="1"/>
            <a:r>
              <a:rPr lang="en-GB" dirty="0" smtClean="0"/>
              <a:t>Phase is slightly disturbed (up to +/- 5°) when multiple antennas are used (crosstalk)</a:t>
            </a:r>
            <a:endParaRPr lang="en-GB" dirty="0"/>
          </a:p>
        </p:txBody>
      </p:sp>
      <p:sp>
        <p:nvSpPr>
          <p:cNvPr id="16" name="ZoneTexte 15"/>
          <p:cNvSpPr txBox="1"/>
          <p:nvPr/>
        </p:nvSpPr>
        <p:spPr>
          <a:xfrm>
            <a:off x="12822663" y="89712"/>
            <a:ext cx="30680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800" dirty="0"/>
              <a:t>Example on a </a:t>
            </a:r>
            <a:r>
              <a:rPr lang="en-GB" sz="1800" dirty="0" smtClean="0"/>
              <a:t>wriggling plasma</a:t>
            </a:r>
            <a:endParaRPr lang="en-GB" sz="1800" dirty="0"/>
          </a:p>
        </p:txBody>
      </p:sp>
      <p:sp>
        <p:nvSpPr>
          <p:cNvPr id="4" name="ZoneTexte 3"/>
          <p:cNvSpPr txBox="1"/>
          <p:nvPr/>
        </p:nvSpPr>
        <p:spPr>
          <a:xfrm>
            <a:off x="13178692" y="473215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+/- 1cm</a:t>
            </a:r>
            <a:endParaRPr lang="en-GB" sz="1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631" y="1414017"/>
            <a:ext cx="4234209" cy="5443983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>
            <a:off x="9628094" y="5880847"/>
            <a:ext cx="246377" cy="33169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9267324" y="556082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+/- 1°</a:t>
            </a:r>
            <a:endParaRPr lang="en-GB" sz="1800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111624" y="5217459"/>
            <a:ext cx="173915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121242" y="4753045"/>
            <a:ext cx="1672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tx1">
                    <a:lumMod val="75000"/>
                  </a:schemeClr>
                </a:solidFill>
              </a:rPr>
              <a:t>Commissioning, testing </a:t>
            </a:r>
          </a:p>
          <a:p>
            <a:pPr algn="ctr"/>
            <a:r>
              <a:rPr lang="en-GB" sz="1200" dirty="0" smtClean="0">
                <a:solidFill>
                  <a:schemeClr val="tx1">
                    <a:lumMod val="75000"/>
                  </a:schemeClr>
                </a:solidFill>
              </a:rPr>
              <a:t>and </a:t>
            </a:r>
            <a:r>
              <a:rPr lang="fr-FR" sz="1200" dirty="0" err="1"/>
              <a:t>bewilderment</a:t>
            </a:r>
            <a:r>
              <a:rPr lang="fr-FR" sz="1200" dirty="0"/>
              <a:t> </a:t>
            </a:r>
            <a:r>
              <a:rPr lang="en-GB" sz="1200" dirty="0" smtClean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GB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541172" y="4021250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>
                <a:solidFill>
                  <a:schemeClr val="bg2">
                    <a:lumMod val="25000"/>
                  </a:schemeClr>
                </a:solidFill>
              </a:rPr>
              <a:t>LCFS </a:t>
            </a:r>
            <a:r>
              <a:rPr lang="en-GB" sz="1800" dirty="0" err="1" smtClean="0">
                <a:solidFill>
                  <a:schemeClr val="bg2">
                    <a:lumMod val="25000"/>
                  </a:schemeClr>
                </a:solidFill>
              </a:rPr>
              <a:t>Radal</a:t>
            </a:r>
            <a:r>
              <a:rPr lang="en-GB" sz="1800" dirty="0" smtClean="0">
                <a:solidFill>
                  <a:schemeClr val="bg2">
                    <a:lumMod val="25000"/>
                  </a:schemeClr>
                </a:solidFill>
              </a:rPr>
              <a:t> Position</a:t>
            </a:r>
            <a:endParaRPr lang="en-GB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500118" y="5254959"/>
            <a:ext cx="154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>
                <a:solidFill>
                  <a:schemeClr val="bg2">
                    <a:lumMod val="25000"/>
                  </a:schemeClr>
                </a:solidFill>
              </a:rPr>
              <a:t>Toroidal Phase</a:t>
            </a:r>
            <a:endParaRPr lang="en-GB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500118" y="2787541"/>
            <a:ext cx="204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>
                <a:solidFill>
                  <a:schemeClr val="bg2">
                    <a:lumMod val="25000"/>
                  </a:schemeClr>
                </a:solidFill>
              </a:rPr>
              <a:t>Coupling Resistance</a:t>
            </a:r>
            <a:endParaRPr lang="en-GB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500118" y="1542999"/>
            <a:ext cx="101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>
                <a:solidFill>
                  <a:schemeClr val="bg2">
                    <a:lumMod val="25000"/>
                  </a:schemeClr>
                </a:solidFill>
              </a:rPr>
              <a:t>IC Power</a:t>
            </a:r>
            <a:endParaRPr lang="en-GB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10729913" y="4289612"/>
            <a:ext cx="0" cy="86378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729404" y="454748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1cm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9782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15" grpId="0"/>
      <p:bldP spid="18" grpId="0"/>
      <p:bldP spid="19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1596" y="1243753"/>
            <a:ext cx="7093527" cy="53201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Differences between magnetic reconstructions persist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836" y="937678"/>
            <a:ext cx="11285863" cy="2375740"/>
          </a:xfrm>
        </p:spPr>
        <p:txBody>
          <a:bodyPr/>
          <a:lstStyle/>
          <a:p>
            <a:r>
              <a:rPr lang="en-GB" dirty="0" smtClean="0"/>
              <a:t>ROG Estimation is still different between VACTH (</a:t>
            </a:r>
            <a:r>
              <a:rPr lang="en-GB" dirty="0"/>
              <a:t>real time</a:t>
            </a:r>
            <a:r>
              <a:rPr lang="en-GB" dirty="0" smtClean="0"/>
              <a:t>) and NICE reconstructions</a:t>
            </a:r>
          </a:p>
          <a:p>
            <a:pPr lvl="1"/>
            <a:r>
              <a:rPr lang="en-GB" dirty="0" smtClean="0"/>
              <a:t>Smaller difference in USN vs LSN</a:t>
            </a:r>
          </a:p>
          <a:p>
            <a:pPr lvl="1"/>
            <a:r>
              <a:rPr lang="en-GB" dirty="0" smtClean="0"/>
              <a:t>As in C4, coupling is better in USN</a:t>
            </a:r>
          </a:p>
          <a:p>
            <a:pPr marL="478963" lvl="1" indent="0">
              <a:buNone/>
            </a:pP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Main explanation for higher </a:t>
            </a:r>
            <a:br>
              <a:rPr lang="en-GB" dirty="0" smtClean="0"/>
            </a:br>
            <a:r>
              <a:rPr lang="en-GB" dirty="0" smtClean="0"/>
              <a:t>coupling resistance observed in USN plasma</a:t>
            </a:r>
            <a:br>
              <a:rPr lang="en-GB" dirty="0" smtClean="0"/>
            </a:br>
            <a:endParaRPr lang="en-GB" dirty="0"/>
          </a:p>
          <a:p>
            <a:pPr marL="478963" lvl="1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 So still some margins to improve coupling</a:t>
            </a:r>
            <a:endParaRPr lang="en-GB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8444810" y="319850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b="1" dirty="0" smtClean="0">
                <a:solidFill>
                  <a:srgbClr val="FFC000"/>
                </a:solidFill>
              </a:rPr>
              <a:t>NICE</a:t>
            </a:r>
            <a:endParaRPr lang="en-GB" sz="1800" b="1" dirty="0">
              <a:solidFill>
                <a:srgbClr val="FFC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344335" y="5013221"/>
            <a:ext cx="8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b="1" dirty="0" smtClean="0">
                <a:solidFill>
                  <a:srgbClr val="0070C0"/>
                </a:solidFill>
              </a:rPr>
              <a:t>VACTH</a:t>
            </a:r>
            <a:endParaRPr lang="en-GB" sz="1800" b="1" dirty="0">
              <a:solidFill>
                <a:srgbClr val="0070C0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9628908" y="4143911"/>
            <a:ext cx="955964" cy="1738620"/>
          </a:xfrm>
          <a:prstGeom prst="ellipse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23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5128"/>
            <a:ext cx="9778570" cy="5695516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476588" y="60758"/>
            <a:ext cx="10011117" cy="650036"/>
          </a:xfrm>
        </p:spPr>
        <p:txBody>
          <a:bodyPr/>
          <a:lstStyle/>
          <a:p>
            <a:r>
              <a:rPr lang="en-GB" dirty="0" smtClean="0"/>
              <a:t>Operational Difficulties in C5 to Control the Isotopic Ratio (1/3)</a:t>
            </a:r>
            <a:br>
              <a:rPr lang="en-GB" dirty="0" smtClean="0"/>
            </a:br>
            <a:r>
              <a:rPr lang="en-GB" dirty="0" smtClean="0"/>
              <a:t>Evolution during the campaign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5128"/>
            <a:ext cx="9778570" cy="5867142"/>
          </a:xfrm>
          <a:prstGeom prst="rect">
            <a:avLst/>
          </a:prstGeom>
        </p:spPr>
      </p:pic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>
          <a:xfrm>
            <a:off x="8866908" y="845127"/>
            <a:ext cx="3325091" cy="3822290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GB" dirty="0" smtClean="0"/>
              <a:t>Isotopic Ratio went from 35% at the beginning of the C5 campaign to finish at ~5%</a:t>
            </a:r>
          </a:p>
          <a:p>
            <a:endParaRPr lang="en-GB" dirty="0"/>
          </a:p>
          <a:p>
            <a:r>
              <a:rPr lang="en-GB" dirty="0" smtClean="0"/>
              <a:t>H outgassing associated to the new BN tiles installed for C5</a:t>
            </a:r>
          </a:p>
          <a:p>
            <a:endParaRPr lang="en-GB" dirty="0" smtClean="0"/>
          </a:p>
          <a:p>
            <a:r>
              <a:rPr lang="en-GB" dirty="0" smtClean="0"/>
              <a:t>Evolution depended of the RF power energy injected and boronization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68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955" y="1452876"/>
            <a:ext cx="8524875" cy="511492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4179" y="79013"/>
            <a:ext cx="10011117" cy="650036"/>
          </a:xfrm>
        </p:spPr>
        <p:txBody>
          <a:bodyPr/>
          <a:lstStyle/>
          <a:p>
            <a:r>
              <a:rPr lang="en-GB" dirty="0"/>
              <a:t>Operational Difficulties </a:t>
            </a:r>
            <a:r>
              <a:rPr lang="en-GB" dirty="0" smtClean="0"/>
              <a:t>in C5 to </a:t>
            </a:r>
            <a:r>
              <a:rPr lang="en-GB" dirty="0"/>
              <a:t>Control the Isotopic </a:t>
            </a:r>
            <a:r>
              <a:rPr lang="en-GB" dirty="0" smtClean="0"/>
              <a:t>Ratio (2/3)</a:t>
            </a:r>
            <a:br>
              <a:rPr lang="en-GB" dirty="0" smtClean="0"/>
            </a:br>
            <a:r>
              <a:rPr lang="en-GB" dirty="0" smtClean="0"/>
              <a:t>IC operation alone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2" y="846640"/>
            <a:ext cx="7848601" cy="3237515"/>
          </a:xfrm>
        </p:spPr>
        <p:txBody>
          <a:bodyPr/>
          <a:lstStyle/>
          <a:p>
            <a:pPr marL="360000" lvl="1"/>
            <a:r>
              <a:rPr lang="en-US" b="0" dirty="0" smtClean="0">
                <a:solidFill>
                  <a:srgbClr val="E7E6E6">
                    <a:lumMod val="50000"/>
                  </a:srgbClr>
                </a:solidFill>
              </a:rPr>
              <a:t>When &gt;20%, nearly </a:t>
            </a:r>
            <a:r>
              <a:rPr lang="en-US" b="0" dirty="0">
                <a:solidFill>
                  <a:srgbClr val="E7E6E6">
                    <a:lumMod val="50000"/>
                  </a:srgbClr>
                </a:solidFill>
              </a:rPr>
              <a:t>all ICRH power </a:t>
            </a:r>
            <a:r>
              <a:rPr lang="en-US" b="0" dirty="0" smtClean="0">
                <a:solidFill>
                  <a:srgbClr val="E7E6E6">
                    <a:lumMod val="50000"/>
                  </a:srgbClr>
                </a:solidFill>
              </a:rPr>
              <a:t>goes </a:t>
            </a:r>
            <a:r>
              <a:rPr lang="en-US" b="0" dirty="0">
                <a:solidFill>
                  <a:srgbClr val="E7E6E6">
                    <a:lumMod val="50000"/>
                  </a:srgbClr>
                </a:solidFill>
              </a:rPr>
              <a:t>into extra radiation</a:t>
            </a:r>
            <a:r>
              <a:rPr lang="en-US" b="0" dirty="0" smtClean="0">
                <a:solidFill>
                  <a:srgbClr val="E7E6E6">
                    <a:lumMod val="50000"/>
                  </a:srgbClr>
                </a:solidFill>
              </a:rPr>
              <a:t>.</a:t>
            </a:r>
          </a:p>
          <a:p>
            <a:pPr marL="360000" lvl="1"/>
            <a:r>
              <a:rPr lang="en-US" dirty="0" smtClean="0">
                <a:solidFill>
                  <a:srgbClr val="E7E6E6">
                    <a:lumMod val="50000"/>
                  </a:srgbClr>
                </a:solidFill>
              </a:rPr>
              <a:t>When in the “normal” range, radiated fraction 50-60%, similar to LH alone</a:t>
            </a:r>
          </a:p>
          <a:p>
            <a:pPr marL="360000" lvl="1"/>
            <a:endParaRPr lang="en-US" b="0" dirty="0">
              <a:solidFill>
                <a:srgbClr val="E7E6E6">
                  <a:lumMod val="50000"/>
                </a:srgbClr>
              </a:solidFill>
            </a:endParaRPr>
          </a:p>
          <a:p>
            <a:pPr marL="406269" lvl="1" indent="-28575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  <a:t>Controlled Isotopic </a:t>
            </a:r>
            <a:br>
              <a:rPr lang="en-US" dirty="0" smtClean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</a:br>
            <a:r>
              <a:rPr lang="en-US" dirty="0" smtClean="0">
                <a:solidFill>
                  <a:srgbClr val="E7E6E6">
                    <a:lumMod val="50000"/>
                  </a:srgbClr>
                </a:solidFill>
                <a:sym typeface="Wingdings" panose="05000000000000000000" pitchFamily="2" charset="2"/>
              </a:rPr>
              <a:t>ratio challenge in C6</a:t>
            </a:r>
            <a:endParaRPr lang="en-US" dirty="0">
              <a:solidFill>
                <a:srgbClr val="E7E6E6">
                  <a:lumMod val="50000"/>
                </a:srgbClr>
              </a:solidFill>
              <a:sym typeface="Wingdings" panose="05000000000000000000" pitchFamily="2" charset="2"/>
            </a:endParaRPr>
          </a:p>
          <a:p>
            <a:pPr marL="406269" lvl="1" indent="-285750">
              <a:buFont typeface="Wingdings" panose="05000000000000000000" pitchFamily="2" charset="2"/>
              <a:buChar char="à"/>
            </a:pPr>
            <a:endParaRPr lang="en-US" b="0" dirty="0" smtClean="0">
              <a:solidFill>
                <a:srgbClr val="E7E6E6">
                  <a:lumMod val="50000"/>
                </a:srgbClr>
              </a:solidFill>
            </a:endParaRPr>
          </a:p>
          <a:p>
            <a:pPr lvl="1"/>
            <a:endParaRPr lang="en-US" b="0" dirty="0">
              <a:solidFill>
                <a:srgbClr val="E7E6E6">
                  <a:lumMod val="50000"/>
                </a:srgbClr>
              </a:solidFill>
            </a:endParaRPr>
          </a:p>
          <a:p>
            <a:endParaRPr lang="en-GB" dirty="0" smtClean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7" name="Ellipse 6"/>
          <p:cNvSpPr/>
          <p:nvPr/>
        </p:nvSpPr>
        <p:spPr>
          <a:xfrm rot="20169221">
            <a:off x="6033233" y="4414959"/>
            <a:ext cx="2800239" cy="496214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 rot="18673246">
            <a:off x="5172017" y="4281376"/>
            <a:ext cx="961137" cy="903626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ZoneTexte 10"/>
          <p:cNvSpPr txBox="1"/>
          <p:nvPr/>
        </p:nvSpPr>
        <p:spPr>
          <a:xfrm>
            <a:off x="4806039" y="3748727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solidFill>
                  <a:schemeClr val="accent3"/>
                </a:solidFill>
              </a:rPr>
              <a:t>D</a:t>
            </a:r>
            <a:r>
              <a:rPr lang="en-GB" sz="2800" dirty="0" smtClean="0">
                <a:solidFill>
                  <a:schemeClr val="accent3"/>
                </a:solidFill>
              </a:rPr>
              <a:t>ecember</a:t>
            </a:r>
            <a:endParaRPr lang="en-GB" sz="2800" dirty="0">
              <a:solidFill>
                <a:schemeClr val="accent3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412143" y="4840877"/>
            <a:ext cx="1308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 smtClean="0">
                <a:solidFill>
                  <a:schemeClr val="accent1">
                    <a:lumMod val="50000"/>
                  </a:schemeClr>
                </a:solidFill>
              </a:rPr>
              <a:t>January</a:t>
            </a: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71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IRFM">
  <a:themeElements>
    <a:clrScheme name="CEA Défaut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8BBC"/>
      </a:accent2>
      <a:accent3>
        <a:srgbClr val="D81142"/>
      </a:accent3>
      <a:accent4>
        <a:srgbClr val="FFC000"/>
      </a:accent4>
      <a:accent5>
        <a:srgbClr val="218380"/>
      </a:accent5>
      <a:accent6>
        <a:srgbClr val="8F2D56"/>
      </a:accent6>
      <a:hlink>
        <a:srgbClr val="2E75B5"/>
      </a:hlink>
      <a:folHlink>
        <a:srgbClr val="954F72"/>
      </a:folHlink>
    </a:clrScheme>
    <a:fontScheme name="CE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ème IRFM" id="{2C297C38-8B40-4340-8B97-E3B305A40ECE}" vid="{687112F7-C787-4C4C-A24C-925C1FC136D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IRFM</Template>
  <TotalTime>10422</TotalTime>
  <Words>1825</Words>
  <Application>Microsoft Office PowerPoint</Application>
  <PresentationFormat>Grand écran</PresentationFormat>
  <Paragraphs>296</Paragraphs>
  <Slides>32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Wingdings 3</vt:lpstr>
      <vt:lpstr>Thème IRFM</vt:lpstr>
      <vt:lpstr>Présentation PowerPoint</vt:lpstr>
      <vt:lpstr>Where we were at the end of the WEST C4 campaign (1/2)</vt:lpstr>
      <vt:lpstr>Where we were at the end of the WEST C4 campaign (2/2)</vt:lpstr>
      <vt:lpstr>Présentation PowerPoint</vt:lpstr>
      <vt:lpstr>New Toroidal Phase Control (1/2)</vt:lpstr>
      <vt:lpstr>New Toroidal Phase Control (2/2)</vt:lpstr>
      <vt:lpstr>Differences between magnetic reconstructions persist</vt:lpstr>
      <vt:lpstr>Operational Difficulties in C5 to Control the Isotopic Ratio (1/3) Evolution during the campaign</vt:lpstr>
      <vt:lpstr>Operational Difficulties in C5 to Control the Isotopic Ratio (2/3) IC operation alone</vt:lpstr>
      <vt:lpstr>Operational Difficulties in C5 to Control the Isotopic Ratio (3/3) LH+IC combined operation </vt:lpstr>
      <vt:lpstr>WEST C5 Statistics – Average Coupled Power C4 vs C5 </vt:lpstr>
      <vt:lpstr>…C5 Campaign was marked by a higher Copper impurity level</vt:lpstr>
      <vt:lpstr>The Control Room Question #1: Does ICRH trigger more Cu impurity than LH?</vt:lpstr>
      <vt:lpstr>The Control Room Question #2: Does Q4 generates more impurities than other antennas?</vt:lpstr>
      <vt:lpstr>RF Modelling: Towards a Digital Twin Representation of the Antennas</vt:lpstr>
      <vt:lpstr>Work performed under the hood</vt:lpstr>
      <vt:lpstr>Présentation PowerPoint</vt:lpstr>
      <vt:lpstr>ICRH Antennas after C5</vt:lpstr>
      <vt:lpstr>Hot Spot on Q2 due to a local change in the Q2 strap </vt:lpstr>
      <vt:lpstr>Q4</vt:lpstr>
      <vt:lpstr>Présentation PowerPoint</vt:lpstr>
      <vt:lpstr>Remaining Work</vt:lpstr>
      <vt:lpstr>Preliminary Conclusions for C5 Campaign</vt:lpstr>
      <vt:lpstr>Thank you for your attention</vt:lpstr>
      <vt:lpstr>Présentation PowerPoint</vt:lpstr>
      <vt:lpstr>New Capacitor Motorization System</vt:lpstr>
      <vt:lpstr>Inside Antenna Boxes</vt:lpstr>
      <vt:lpstr>Evolution of Copper, Iron and Silver Impurity</vt:lpstr>
      <vt:lpstr>Radiated Power</vt:lpstr>
      <vt:lpstr>Despite similar range of RF power…</vt:lpstr>
      <vt:lpstr>56984</vt:lpstr>
      <vt:lpstr>The Control Room Dilemma: How to combine IC &amp; LH properly?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HILLAIRET Julien 218595</dc:creator>
  <cp:lastModifiedBy>HILLAIRET Julien 218595</cp:lastModifiedBy>
  <cp:revision>171</cp:revision>
  <dcterms:created xsi:type="dcterms:W3CDTF">2021-01-25T18:11:56Z</dcterms:created>
  <dcterms:modified xsi:type="dcterms:W3CDTF">2021-03-26T13:46:43Z</dcterms:modified>
</cp:coreProperties>
</file>